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6" r:id="rId3"/>
    <p:sldId id="257" r:id="rId4"/>
    <p:sldId id="278" r:id="rId5"/>
    <p:sldId id="268" r:id="rId6"/>
    <p:sldId id="275" r:id="rId7"/>
    <p:sldId id="283" r:id="rId8"/>
    <p:sldId id="308" r:id="rId9"/>
    <p:sldId id="287" r:id="rId10"/>
    <p:sldId id="309" r:id="rId11"/>
    <p:sldId id="272" r:id="rId12"/>
    <p:sldId id="285" r:id="rId13"/>
    <p:sldId id="289" r:id="rId14"/>
    <p:sldId id="315" r:id="rId15"/>
    <p:sldId id="316" r:id="rId16"/>
    <p:sldId id="286" r:id="rId17"/>
    <p:sldId id="277" r:id="rId18"/>
    <p:sldId id="259" r:id="rId19"/>
    <p:sldId id="312" r:id="rId20"/>
    <p:sldId id="282" r:id="rId21"/>
    <p:sldId id="261" r:id="rId22"/>
    <p:sldId id="313" r:id="rId23"/>
    <p:sldId id="307"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72385" autoAdjust="0"/>
  </p:normalViewPr>
  <p:slideViewPr>
    <p:cSldViewPr snapToGrid="0">
      <p:cViewPr varScale="1">
        <p:scale>
          <a:sx n="50" d="100"/>
          <a:sy n="50" d="100"/>
        </p:scale>
        <p:origin x="1452" y="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WinFSHD4\Users$\jab229\CU%20Lax\Charli\Charli%20-%20KP%20means%20and%20BW%20figur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ab229\Desktop\Resilience%20data%20-%20Fall%20202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jab229\OneDrive%20-%20Sam%20Houston%20State%20University\CU%20Lax\sRPE%20comparisons\RPE%20comparison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jab229\OneDrive%20-%20Sam%20Houston%20State%20University\CU%20Lax\sRPE%20comparisons\RPE%20comparison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ab229\OneDrive%20-%20Sam%20Houston%20State%20University\CU%20Lax\sRPE%20comparisons\RPE%20comparison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jab229\OneDrive%20-%20Sam%20Houston%20State%20University\CU%20Lax\sRPE%20comparisons\RPE%20comparisons.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WinFSHD4\Users$\jab229\CU%20Lax\Charli\Charli%20-%20KP%20means%20and%20BW%20figu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WinFSHD4\Users$\jab229\CU%20Lax\Charli\Charli%20-%20KP%20means%20and%20BW%20fig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WinFSHD4\Users$\jab229\CU%20Lax\Charli\Charli%20-%20KP%20means%20and%20BW%20figur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WinFSHD4\Users$\jab229\CU%20Lax\Charli\Charli%20-%20KP%20means%20and%20BW%20figur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WinFSHD4\Users$\jab229\CU%20Lax\Charli\Charli%20-%20KP%20means%20and%20BW%20figur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ab229\Desktop\PSQI%20-%20fall%20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myshsu-my.sharepoint.com/personal/jab229_shsu_edu/Documents/CU%20Lax/Sarah%20-%20sleep,%20wellness,%20load/PSQI%20-%20fall%20202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ab229\Desktop\Resilience%20data%20-%20Fall%20202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Attackers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476159230096238"/>
          <c:y val="0.18300925925925926"/>
          <c:w val="0.81371981627296586"/>
          <c:h val="0.61706802274715655"/>
        </c:manualLayout>
      </c:layout>
      <c:barChart>
        <c:barDir val="col"/>
        <c:grouping val="clustered"/>
        <c:varyColors val="0"/>
        <c:ser>
          <c:idx val="0"/>
          <c:order val="0"/>
          <c:tx>
            <c:v>Training</c:v>
          </c:tx>
          <c:spPr>
            <a:solidFill>
              <a:prstClr val="black"/>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Figures!$G$8:$K$8</c:f>
                <c:numCache>
                  <c:formatCode>General</c:formatCode>
                  <c:ptCount val="5"/>
                  <c:pt idx="0">
                    <c:v>7.4</c:v>
                  </c:pt>
                  <c:pt idx="1">
                    <c:v>1.8</c:v>
                  </c:pt>
                  <c:pt idx="2">
                    <c:v>0.7</c:v>
                  </c:pt>
                  <c:pt idx="3">
                    <c:v>1.2</c:v>
                  </c:pt>
                  <c:pt idx="4">
                    <c:v>0.7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Figures!$G$4:$K$4</c:f>
              <c:numCache>
                <c:formatCode>General</c:formatCode>
                <c:ptCount val="5"/>
                <c:pt idx="0">
                  <c:v>68</c:v>
                </c:pt>
                <c:pt idx="1">
                  <c:v>12.9</c:v>
                </c:pt>
                <c:pt idx="2">
                  <c:v>6.7</c:v>
                </c:pt>
                <c:pt idx="3">
                  <c:v>4.3</c:v>
                </c:pt>
                <c:pt idx="4">
                  <c:v>1.7</c:v>
                </c:pt>
              </c:numCache>
            </c:numRef>
          </c:val>
          <c:extLst>
            <c:ext xmlns:c16="http://schemas.microsoft.com/office/drawing/2014/chart" uri="{C3380CC4-5D6E-409C-BE32-E72D297353CC}">
              <c16:uniqueId val="{00000000-AB2B-4B00-A314-2AF908E9EEF6}"/>
            </c:ext>
          </c:extLst>
        </c:ser>
        <c:ser>
          <c:idx val="1"/>
          <c:order val="1"/>
          <c:tx>
            <c:v>Game</c:v>
          </c:tx>
          <c:spPr>
            <a:solidFill>
              <a:prstClr val="white"/>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Figures!$L$8:$P$8</c:f>
                <c:numCache>
                  <c:formatCode>General</c:formatCode>
                  <c:ptCount val="5"/>
                  <c:pt idx="0">
                    <c:v>12.9</c:v>
                  </c:pt>
                  <c:pt idx="1">
                    <c:v>7</c:v>
                  </c:pt>
                  <c:pt idx="2">
                    <c:v>3.7</c:v>
                  </c:pt>
                  <c:pt idx="3">
                    <c:v>2.1</c:v>
                  </c:pt>
                  <c:pt idx="4">
                    <c:v>0.8</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Figures!$L$4:$P$4</c:f>
              <c:numCache>
                <c:formatCode>General</c:formatCode>
                <c:ptCount val="5"/>
                <c:pt idx="0">
                  <c:v>142.80000000000001</c:v>
                </c:pt>
                <c:pt idx="1">
                  <c:v>33.1</c:v>
                </c:pt>
                <c:pt idx="2">
                  <c:v>15.1</c:v>
                </c:pt>
                <c:pt idx="3">
                  <c:v>4.8</c:v>
                </c:pt>
                <c:pt idx="4">
                  <c:v>1.3</c:v>
                </c:pt>
              </c:numCache>
            </c:numRef>
          </c:val>
          <c:extLst>
            <c:ext xmlns:c16="http://schemas.microsoft.com/office/drawing/2014/chart" uri="{C3380CC4-5D6E-409C-BE32-E72D297353CC}">
              <c16:uniqueId val="{00000001-AB2B-4B00-A314-2AF908E9EEF6}"/>
            </c:ext>
          </c:extLst>
        </c:ser>
        <c:dLbls>
          <c:showLegendKey val="0"/>
          <c:showVal val="0"/>
          <c:showCatName val="0"/>
          <c:showSerName val="0"/>
          <c:showPercent val="0"/>
          <c:showBubbleSize val="0"/>
        </c:dLbls>
        <c:gapWidth val="100"/>
        <c:overlap val="-24"/>
        <c:axId val="1026506607"/>
        <c:axId val="990293519"/>
      </c:barChart>
      <c:catAx>
        <c:axId val="1026506607"/>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Sprint Zones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0293519"/>
        <c:crosses val="autoZero"/>
        <c:auto val="1"/>
        <c:lblAlgn val="ctr"/>
        <c:lblOffset val="100"/>
        <c:noMultiLvlLbl val="0"/>
      </c:catAx>
      <c:valAx>
        <c:axId val="990293519"/>
        <c:scaling>
          <c:orientation val="minMax"/>
          <c:max val="200"/>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Sprint count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650660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Figures!$A$9</c:f>
              <c:strCache>
                <c:ptCount val="1"/>
                <c:pt idx="0">
                  <c:v>AH</c:v>
                </c:pt>
              </c:strCache>
            </c:strRef>
          </c:tx>
          <c:spPr>
            <a:solidFill>
              <a:schemeClr val="tx2"/>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Figures!$B$10:$L$10</c:f>
                <c:numCache>
                  <c:formatCode>General</c:formatCode>
                  <c:ptCount val="11"/>
                  <c:pt idx="0">
                    <c:v>101</c:v>
                  </c:pt>
                  <c:pt idx="1">
                    <c:v>63</c:v>
                  </c:pt>
                  <c:pt idx="2">
                    <c:v>170</c:v>
                  </c:pt>
                  <c:pt idx="3">
                    <c:v>279</c:v>
                  </c:pt>
                  <c:pt idx="4">
                    <c:v>347</c:v>
                  </c:pt>
                  <c:pt idx="5">
                    <c:v>157</c:v>
                  </c:pt>
                  <c:pt idx="6">
                    <c:v>91</c:v>
                  </c:pt>
                  <c:pt idx="7">
                    <c:v>189</c:v>
                  </c:pt>
                  <c:pt idx="8">
                    <c:v>79</c:v>
                  </c:pt>
                  <c:pt idx="9">
                    <c:v>149</c:v>
                  </c:pt>
                  <c:pt idx="10">
                    <c:v>216</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Figures!$B$9:$L$9</c:f>
              <c:numCache>
                <c:formatCode>General</c:formatCode>
                <c:ptCount val="11"/>
                <c:pt idx="0">
                  <c:v>282</c:v>
                </c:pt>
                <c:pt idx="1">
                  <c:v>269</c:v>
                </c:pt>
                <c:pt idx="2">
                  <c:v>750</c:v>
                </c:pt>
                <c:pt idx="3">
                  <c:v>674</c:v>
                </c:pt>
                <c:pt idx="4">
                  <c:v>830</c:v>
                </c:pt>
                <c:pt idx="5">
                  <c:v>817</c:v>
                </c:pt>
                <c:pt idx="6">
                  <c:v>806</c:v>
                </c:pt>
                <c:pt idx="7">
                  <c:v>686</c:v>
                </c:pt>
                <c:pt idx="8">
                  <c:v>149</c:v>
                </c:pt>
                <c:pt idx="9">
                  <c:v>367</c:v>
                </c:pt>
                <c:pt idx="10">
                  <c:v>220</c:v>
                </c:pt>
              </c:numCache>
            </c:numRef>
          </c:val>
          <c:extLst>
            <c:ext xmlns:c16="http://schemas.microsoft.com/office/drawing/2014/chart" uri="{C3380CC4-5D6E-409C-BE32-E72D297353CC}">
              <c16:uniqueId val="{00000000-F72E-4EB4-ABCC-F3FEB7EE1302}"/>
            </c:ext>
          </c:extLst>
        </c:ser>
        <c:ser>
          <c:idx val="1"/>
          <c:order val="1"/>
          <c:tx>
            <c:strRef>
              <c:f>Figures!$A$11</c:f>
              <c:strCache>
                <c:ptCount val="1"/>
                <c:pt idx="0">
                  <c:v>BA</c:v>
                </c:pt>
              </c:strCache>
            </c:strRef>
          </c:tx>
          <c:spPr>
            <a:solidFill>
              <a:schemeClr val="bg1"/>
            </a:solidFill>
            <a:ln>
              <a:solidFill>
                <a:schemeClr val="tx2"/>
              </a:solidFill>
            </a:ln>
            <a:effectLst>
              <a:outerShdw blurRad="57150" dist="19050" dir="5400000" algn="ctr" rotWithShape="0">
                <a:srgbClr val="000000">
                  <a:alpha val="63000"/>
                </a:srgbClr>
              </a:outerShdw>
            </a:effectLst>
          </c:spPr>
          <c:invertIfNegative val="0"/>
          <c:errBars>
            <c:errBarType val="plus"/>
            <c:errValType val="cust"/>
            <c:noEndCap val="0"/>
            <c:plus>
              <c:numRef>
                <c:f>Figures!$B$12:$L$12</c:f>
                <c:numCache>
                  <c:formatCode>General</c:formatCode>
                  <c:ptCount val="11"/>
                  <c:pt idx="0">
                    <c:v>110</c:v>
                  </c:pt>
                  <c:pt idx="1">
                    <c:v>46</c:v>
                  </c:pt>
                  <c:pt idx="2">
                    <c:v>251</c:v>
                  </c:pt>
                  <c:pt idx="3">
                    <c:v>404</c:v>
                  </c:pt>
                  <c:pt idx="4">
                    <c:v>338</c:v>
                  </c:pt>
                  <c:pt idx="5">
                    <c:v>259</c:v>
                  </c:pt>
                  <c:pt idx="6">
                    <c:v>394</c:v>
                  </c:pt>
                  <c:pt idx="7">
                    <c:v>278</c:v>
                  </c:pt>
                  <c:pt idx="8">
                    <c:v>111</c:v>
                  </c:pt>
                  <c:pt idx="9">
                    <c:v>171</c:v>
                  </c:pt>
                  <c:pt idx="10">
                    <c:v>180</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Figures!$B$11:$L$11</c:f>
              <c:numCache>
                <c:formatCode>General</c:formatCode>
                <c:ptCount val="11"/>
                <c:pt idx="0">
                  <c:v>268</c:v>
                </c:pt>
                <c:pt idx="1">
                  <c:v>247</c:v>
                </c:pt>
                <c:pt idx="2">
                  <c:v>752</c:v>
                </c:pt>
                <c:pt idx="3">
                  <c:v>803</c:v>
                </c:pt>
                <c:pt idx="4">
                  <c:v>823</c:v>
                </c:pt>
                <c:pt idx="5">
                  <c:v>674</c:v>
                </c:pt>
                <c:pt idx="6">
                  <c:v>543</c:v>
                </c:pt>
                <c:pt idx="7">
                  <c:v>568</c:v>
                </c:pt>
                <c:pt idx="8">
                  <c:v>176</c:v>
                </c:pt>
                <c:pt idx="9">
                  <c:v>279</c:v>
                </c:pt>
                <c:pt idx="10">
                  <c:v>301</c:v>
                </c:pt>
              </c:numCache>
            </c:numRef>
          </c:val>
          <c:extLst>
            <c:ext xmlns:c16="http://schemas.microsoft.com/office/drawing/2014/chart" uri="{C3380CC4-5D6E-409C-BE32-E72D297353CC}">
              <c16:uniqueId val="{00000001-F72E-4EB4-ABCC-F3FEB7EE1302}"/>
            </c:ext>
          </c:extLst>
        </c:ser>
        <c:dLbls>
          <c:showLegendKey val="0"/>
          <c:showVal val="0"/>
          <c:showCatName val="0"/>
          <c:showSerName val="0"/>
          <c:showPercent val="0"/>
          <c:showBubbleSize val="0"/>
        </c:dLbls>
        <c:gapWidth val="100"/>
        <c:overlap val="-24"/>
        <c:axId val="600693632"/>
        <c:axId val="600694288"/>
      </c:barChart>
      <c:catAx>
        <c:axId val="60069363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Week</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0694288"/>
        <c:crosses val="autoZero"/>
        <c:auto val="1"/>
        <c:lblAlgn val="ctr"/>
        <c:lblOffset val="100"/>
        <c:noMultiLvlLbl val="0"/>
      </c:catAx>
      <c:valAx>
        <c:axId val="600694288"/>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b="1" dirty="0" err="1"/>
                  <a:t>sRPE</a:t>
                </a:r>
                <a:r>
                  <a:rPr lang="en-US" sz="1400" b="1" dirty="0"/>
                  <a:t> (AU)</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0693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prstClr val="black"/>
              </a:solidFill>
              <a:ln w="9525">
                <a:solidFill>
                  <a:prstClr val="black"/>
                </a:solidFill>
              </a:ln>
              <a:effectLst/>
            </c:spPr>
          </c:marker>
          <c:trendline>
            <c:spPr>
              <a:ln w="19050" cap="rnd">
                <a:solidFill>
                  <a:prstClr val="black"/>
                </a:solidFill>
                <a:prstDash val="sysDot"/>
              </a:ln>
              <a:effectLst/>
            </c:spPr>
            <c:trendlineType val="linear"/>
            <c:dispRSqr val="0"/>
            <c:dispEq val="0"/>
          </c:trendline>
          <c:xVal>
            <c:numRef>
              <c:f>sRPE!$C$2:$C$91</c:f>
              <c:numCache>
                <c:formatCode>General</c:formatCode>
                <c:ptCount val="90"/>
                <c:pt idx="0">
                  <c:v>613</c:v>
                </c:pt>
                <c:pt idx="1">
                  <c:v>1100</c:v>
                </c:pt>
                <c:pt idx="2">
                  <c:v>1325</c:v>
                </c:pt>
                <c:pt idx="3">
                  <c:v>840</c:v>
                </c:pt>
                <c:pt idx="4">
                  <c:v>655</c:v>
                </c:pt>
                <c:pt idx="5">
                  <c:v>848</c:v>
                </c:pt>
                <c:pt idx="6">
                  <c:v>900</c:v>
                </c:pt>
                <c:pt idx="7">
                  <c:v>980</c:v>
                </c:pt>
                <c:pt idx="8">
                  <c:v>853</c:v>
                </c:pt>
                <c:pt idx="9">
                  <c:v>831</c:v>
                </c:pt>
                <c:pt idx="10">
                  <c:v>1237</c:v>
                </c:pt>
                <c:pt idx="11">
                  <c:v>726</c:v>
                </c:pt>
                <c:pt idx="12">
                  <c:v>1050</c:v>
                </c:pt>
                <c:pt idx="13">
                  <c:v>744</c:v>
                </c:pt>
                <c:pt idx="14">
                  <c:v>890</c:v>
                </c:pt>
                <c:pt idx="15">
                  <c:v>698</c:v>
                </c:pt>
                <c:pt idx="16">
                  <c:v>895</c:v>
                </c:pt>
                <c:pt idx="17">
                  <c:v>903</c:v>
                </c:pt>
                <c:pt idx="18">
                  <c:v>858</c:v>
                </c:pt>
                <c:pt idx="19">
                  <c:v>450</c:v>
                </c:pt>
                <c:pt idx="20">
                  <c:v>940</c:v>
                </c:pt>
                <c:pt idx="21">
                  <c:v>779</c:v>
                </c:pt>
                <c:pt idx="22">
                  <c:v>1034</c:v>
                </c:pt>
                <c:pt idx="23">
                  <c:v>837</c:v>
                </c:pt>
                <c:pt idx="24">
                  <c:v>610</c:v>
                </c:pt>
                <c:pt idx="25">
                  <c:v>1560</c:v>
                </c:pt>
                <c:pt idx="26">
                  <c:v>766</c:v>
                </c:pt>
                <c:pt idx="27">
                  <c:v>900</c:v>
                </c:pt>
                <c:pt idx="28">
                  <c:v>865</c:v>
                </c:pt>
                <c:pt idx="29">
                  <c:v>1030</c:v>
                </c:pt>
                <c:pt idx="30">
                  <c:v>765</c:v>
                </c:pt>
                <c:pt idx="31">
                  <c:v>850</c:v>
                </c:pt>
                <c:pt idx="32">
                  <c:v>687</c:v>
                </c:pt>
                <c:pt idx="33">
                  <c:v>985</c:v>
                </c:pt>
                <c:pt idx="34">
                  <c:v>674</c:v>
                </c:pt>
                <c:pt idx="35">
                  <c:v>630</c:v>
                </c:pt>
                <c:pt idx="36">
                  <c:v>780</c:v>
                </c:pt>
                <c:pt idx="37">
                  <c:v>525</c:v>
                </c:pt>
                <c:pt idx="38">
                  <c:v>359</c:v>
                </c:pt>
                <c:pt idx="39">
                  <c:v>1006</c:v>
                </c:pt>
                <c:pt idx="40">
                  <c:v>850</c:v>
                </c:pt>
                <c:pt idx="41">
                  <c:v>644</c:v>
                </c:pt>
                <c:pt idx="42">
                  <c:v>655</c:v>
                </c:pt>
                <c:pt idx="43">
                  <c:v>349</c:v>
                </c:pt>
                <c:pt idx="44">
                  <c:v>782</c:v>
                </c:pt>
                <c:pt idx="45">
                  <c:v>386</c:v>
                </c:pt>
                <c:pt idx="46">
                  <c:v>666</c:v>
                </c:pt>
                <c:pt idx="47">
                  <c:v>381</c:v>
                </c:pt>
                <c:pt idx="48">
                  <c:v>380</c:v>
                </c:pt>
                <c:pt idx="49">
                  <c:v>782</c:v>
                </c:pt>
                <c:pt idx="50">
                  <c:v>868</c:v>
                </c:pt>
                <c:pt idx="51">
                  <c:v>499</c:v>
                </c:pt>
                <c:pt idx="52">
                  <c:v>900</c:v>
                </c:pt>
                <c:pt idx="53">
                  <c:v>1021</c:v>
                </c:pt>
                <c:pt idx="54">
                  <c:v>796</c:v>
                </c:pt>
                <c:pt idx="55">
                  <c:v>949</c:v>
                </c:pt>
                <c:pt idx="56">
                  <c:v>971</c:v>
                </c:pt>
                <c:pt idx="57">
                  <c:v>903</c:v>
                </c:pt>
                <c:pt idx="58">
                  <c:v>559</c:v>
                </c:pt>
                <c:pt idx="59">
                  <c:v>1105</c:v>
                </c:pt>
                <c:pt idx="60">
                  <c:v>828</c:v>
                </c:pt>
                <c:pt idx="61">
                  <c:v>768</c:v>
                </c:pt>
                <c:pt idx="62">
                  <c:v>1046</c:v>
                </c:pt>
                <c:pt idx="63">
                  <c:v>919</c:v>
                </c:pt>
                <c:pt idx="64">
                  <c:v>785</c:v>
                </c:pt>
                <c:pt idx="65">
                  <c:v>1038</c:v>
                </c:pt>
                <c:pt idx="66">
                  <c:v>791</c:v>
                </c:pt>
                <c:pt idx="67">
                  <c:v>943</c:v>
                </c:pt>
                <c:pt idx="68">
                  <c:v>734</c:v>
                </c:pt>
                <c:pt idx="69">
                  <c:v>514</c:v>
                </c:pt>
                <c:pt idx="70">
                  <c:v>1118</c:v>
                </c:pt>
                <c:pt idx="71">
                  <c:v>827</c:v>
                </c:pt>
                <c:pt idx="72">
                  <c:v>715</c:v>
                </c:pt>
                <c:pt idx="73">
                  <c:v>1036</c:v>
                </c:pt>
                <c:pt idx="74">
                  <c:v>804</c:v>
                </c:pt>
                <c:pt idx="75">
                  <c:v>700</c:v>
                </c:pt>
                <c:pt idx="76">
                  <c:v>1121</c:v>
                </c:pt>
                <c:pt idx="77">
                  <c:v>866</c:v>
                </c:pt>
                <c:pt idx="78">
                  <c:v>727</c:v>
                </c:pt>
                <c:pt idx="79">
                  <c:v>1211</c:v>
                </c:pt>
                <c:pt idx="80">
                  <c:v>904</c:v>
                </c:pt>
                <c:pt idx="81">
                  <c:v>688</c:v>
                </c:pt>
                <c:pt idx="82">
                  <c:v>1095</c:v>
                </c:pt>
                <c:pt idx="83">
                  <c:v>787</c:v>
                </c:pt>
                <c:pt idx="84">
                  <c:v>947</c:v>
                </c:pt>
                <c:pt idx="85">
                  <c:v>891</c:v>
                </c:pt>
                <c:pt idx="86">
                  <c:v>632</c:v>
                </c:pt>
                <c:pt idx="87">
                  <c:v>1001</c:v>
                </c:pt>
                <c:pt idx="88">
                  <c:v>847</c:v>
                </c:pt>
                <c:pt idx="89">
                  <c:v>860</c:v>
                </c:pt>
              </c:numCache>
            </c:numRef>
          </c:xVal>
          <c:yVal>
            <c:numRef>
              <c:f>sRPE!$B$2:$B$91</c:f>
              <c:numCache>
                <c:formatCode>General</c:formatCode>
                <c:ptCount val="90"/>
                <c:pt idx="0">
                  <c:v>560</c:v>
                </c:pt>
                <c:pt idx="1">
                  <c:v>959</c:v>
                </c:pt>
                <c:pt idx="2">
                  <c:v>1504.5</c:v>
                </c:pt>
                <c:pt idx="3">
                  <c:v>726</c:v>
                </c:pt>
                <c:pt idx="4">
                  <c:v>612</c:v>
                </c:pt>
                <c:pt idx="5">
                  <c:v>736</c:v>
                </c:pt>
                <c:pt idx="6">
                  <c:v>1000</c:v>
                </c:pt>
                <c:pt idx="7">
                  <c:v>816</c:v>
                </c:pt>
                <c:pt idx="8">
                  <c:v>986.66666666666663</c:v>
                </c:pt>
                <c:pt idx="9">
                  <c:v>836</c:v>
                </c:pt>
                <c:pt idx="10">
                  <c:v>1316</c:v>
                </c:pt>
                <c:pt idx="11">
                  <c:v>786</c:v>
                </c:pt>
                <c:pt idx="12">
                  <c:v>1320</c:v>
                </c:pt>
                <c:pt idx="13">
                  <c:v>833.33333333333337</c:v>
                </c:pt>
                <c:pt idx="14">
                  <c:v>970</c:v>
                </c:pt>
                <c:pt idx="15">
                  <c:v>613.33333333333337</c:v>
                </c:pt>
                <c:pt idx="16">
                  <c:v>858</c:v>
                </c:pt>
                <c:pt idx="17">
                  <c:v>1176</c:v>
                </c:pt>
                <c:pt idx="18">
                  <c:v>945</c:v>
                </c:pt>
                <c:pt idx="19">
                  <c:v>665</c:v>
                </c:pt>
                <c:pt idx="20">
                  <c:v>1072.5</c:v>
                </c:pt>
                <c:pt idx="21">
                  <c:v>741</c:v>
                </c:pt>
                <c:pt idx="22">
                  <c:v>1430</c:v>
                </c:pt>
                <c:pt idx="23">
                  <c:v>937.5</c:v>
                </c:pt>
                <c:pt idx="24">
                  <c:v>696</c:v>
                </c:pt>
                <c:pt idx="25">
                  <c:v>2120</c:v>
                </c:pt>
                <c:pt idx="26">
                  <c:v>708.33333333333337</c:v>
                </c:pt>
                <c:pt idx="27">
                  <c:v>910</c:v>
                </c:pt>
                <c:pt idx="28">
                  <c:v>960</c:v>
                </c:pt>
                <c:pt idx="29">
                  <c:v>867.66666666666663</c:v>
                </c:pt>
                <c:pt idx="30">
                  <c:v>756</c:v>
                </c:pt>
                <c:pt idx="31">
                  <c:v>634.5</c:v>
                </c:pt>
                <c:pt idx="32">
                  <c:v>709.33333333333337</c:v>
                </c:pt>
                <c:pt idx="33">
                  <c:v>1260</c:v>
                </c:pt>
                <c:pt idx="34">
                  <c:v>520</c:v>
                </c:pt>
                <c:pt idx="35">
                  <c:v>728</c:v>
                </c:pt>
                <c:pt idx="36">
                  <c:v>695.5</c:v>
                </c:pt>
                <c:pt idx="37">
                  <c:v>355.66666666666669</c:v>
                </c:pt>
                <c:pt idx="38">
                  <c:v>66</c:v>
                </c:pt>
                <c:pt idx="39">
                  <c:v>1120</c:v>
                </c:pt>
                <c:pt idx="40">
                  <c:v>867.66666666666663</c:v>
                </c:pt>
                <c:pt idx="41">
                  <c:v>495</c:v>
                </c:pt>
                <c:pt idx="42">
                  <c:v>612</c:v>
                </c:pt>
                <c:pt idx="43">
                  <c:v>348</c:v>
                </c:pt>
                <c:pt idx="44">
                  <c:v>715</c:v>
                </c:pt>
                <c:pt idx="45">
                  <c:v>351</c:v>
                </c:pt>
                <c:pt idx="46">
                  <c:v>321</c:v>
                </c:pt>
                <c:pt idx="47">
                  <c:v>366.66666666666669</c:v>
                </c:pt>
                <c:pt idx="48">
                  <c:v>288.33333333333331</c:v>
                </c:pt>
                <c:pt idx="49">
                  <c:v>732</c:v>
                </c:pt>
                <c:pt idx="50">
                  <c:v>875</c:v>
                </c:pt>
                <c:pt idx="51">
                  <c:v>462</c:v>
                </c:pt>
                <c:pt idx="52">
                  <c:v>973</c:v>
                </c:pt>
                <c:pt idx="53">
                  <c:v>1026</c:v>
                </c:pt>
                <c:pt idx="54">
                  <c:v>760</c:v>
                </c:pt>
                <c:pt idx="55">
                  <c:v>862.33333333333337</c:v>
                </c:pt>
                <c:pt idx="56">
                  <c:v>968.5</c:v>
                </c:pt>
                <c:pt idx="57">
                  <c:v>924</c:v>
                </c:pt>
                <c:pt idx="58">
                  <c:v>480</c:v>
                </c:pt>
                <c:pt idx="59">
                  <c:v>1239</c:v>
                </c:pt>
                <c:pt idx="60">
                  <c:v>928</c:v>
                </c:pt>
                <c:pt idx="61">
                  <c:v>875</c:v>
                </c:pt>
                <c:pt idx="62">
                  <c:v>1063.3333333333333</c:v>
                </c:pt>
                <c:pt idx="63">
                  <c:v>952</c:v>
                </c:pt>
                <c:pt idx="64">
                  <c:v>825.5</c:v>
                </c:pt>
                <c:pt idx="65">
                  <c:v>662.66666666666663</c:v>
                </c:pt>
                <c:pt idx="66">
                  <c:v>799.5</c:v>
                </c:pt>
                <c:pt idx="67">
                  <c:v>987</c:v>
                </c:pt>
                <c:pt idx="68">
                  <c:v>702</c:v>
                </c:pt>
                <c:pt idx="69">
                  <c:v>534</c:v>
                </c:pt>
                <c:pt idx="70">
                  <c:v>1784</c:v>
                </c:pt>
                <c:pt idx="71">
                  <c:v>896</c:v>
                </c:pt>
                <c:pt idx="72">
                  <c:v>713.33333333333337</c:v>
                </c:pt>
                <c:pt idx="73">
                  <c:v>1600</c:v>
                </c:pt>
                <c:pt idx="74">
                  <c:v>768</c:v>
                </c:pt>
                <c:pt idx="75">
                  <c:v>695.5</c:v>
                </c:pt>
                <c:pt idx="76">
                  <c:v>1719</c:v>
                </c:pt>
                <c:pt idx="77">
                  <c:v>816</c:v>
                </c:pt>
                <c:pt idx="78">
                  <c:v>708</c:v>
                </c:pt>
                <c:pt idx="79">
                  <c:v>1560</c:v>
                </c:pt>
                <c:pt idx="80">
                  <c:v>1008</c:v>
                </c:pt>
                <c:pt idx="81">
                  <c:v>702</c:v>
                </c:pt>
                <c:pt idx="82">
                  <c:v>1515</c:v>
                </c:pt>
                <c:pt idx="83">
                  <c:v>992</c:v>
                </c:pt>
                <c:pt idx="84">
                  <c:v>938</c:v>
                </c:pt>
                <c:pt idx="85">
                  <c:v>968.5</c:v>
                </c:pt>
                <c:pt idx="86">
                  <c:v>610.5</c:v>
                </c:pt>
                <c:pt idx="87">
                  <c:v>1552.5</c:v>
                </c:pt>
                <c:pt idx="88">
                  <c:v>798</c:v>
                </c:pt>
                <c:pt idx="89">
                  <c:v>966</c:v>
                </c:pt>
              </c:numCache>
            </c:numRef>
          </c:yVal>
          <c:smooth val="0"/>
          <c:extLst>
            <c:ext xmlns:c16="http://schemas.microsoft.com/office/drawing/2014/chart" uri="{C3380CC4-5D6E-409C-BE32-E72D297353CC}">
              <c16:uniqueId val="{00000000-A84B-4060-BA9A-5298A022A4E1}"/>
            </c:ext>
          </c:extLst>
        </c:ser>
        <c:dLbls>
          <c:showLegendKey val="0"/>
          <c:showVal val="0"/>
          <c:showCatName val="0"/>
          <c:showSerName val="0"/>
          <c:showPercent val="0"/>
          <c:showBubbleSize val="0"/>
        </c:dLbls>
        <c:axId val="291807264"/>
        <c:axId val="291802016"/>
      </c:scatterChart>
      <c:valAx>
        <c:axId val="2918072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All Player</a:t>
                </a:r>
                <a:r>
                  <a:rPr lang="en-US" baseline="0"/>
                  <a:t> sRPE (AU)</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802016"/>
        <c:crosses val="autoZero"/>
        <c:crossBetween val="midCat"/>
      </c:valAx>
      <c:valAx>
        <c:axId val="29180201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Coach sRPE (AU)</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8072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sRPE!$E$1</c:f>
              <c:strCache>
                <c:ptCount val="1"/>
                <c:pt idx="0">
                  <c:v>Middie</c:v>
                </c:pt>
              </c:strCache>
            </c:strRef>
          </c:tx>
          <c:spPr>
            <a:ln w="19050" cap="rnd">
              <a:noFill/>
              <a:round/>
            </a:ln>
            <a:effectLst/>
          </c:spPr>
          <c:marker>
            <c:symbol val="circle"/>
            <c:size val="5"/>
            <c:spPr>
              <a:pattFill prst="pct75">
                <a:fgClr>
                  <a:prstClr val="black"/>
                </a:fgClr>
                <a:bgClr>
                  <a:prstClr val="white"/>
                </a:bgClr>
              </a:pattFill>
              <a:ln w="9525">
                <a:solidFill>
                  <a:prstClr val="black"/>
                </a:solidFill>
              </a:ln>
              <a:effectLst/>
            </c:spPr>
          </c:marker>
          <c:trendline>
            <c:spPr>
              <a:ln w="19050" cap="rnd">
                <a:solidFill>
                  <a:prstClr val="black"/>
                </a:solidFill>
                <a:prstDash val="sysDot"/>
              </a:ln>
              <a:effectLst/>
            </c:spPr>
            <c:trendlineType val="linear"/>
            <c:dispRSqr val="0"/>
            <c:dispEq val="0"/>
          </c:trendline>
          <c:xVal>
            <c:numRef>
              <c:f>sRPE!$E$2:$E$91</c:f>
              <c:numCache>
                <c:formatCode>General</c:formatCode>
                <c:ptCount val="90"/>
                <c:pt idx="0">
                  <c:v>639</c:v>
                </c:pt>
                <c:pt idx="1">
                  <c:v>1078</c:v>
                </c:pt>
                <c:pt idx="2">
                  <c:v>1391</c:v>
                </c:pt>
                <c:pt idx="3">
                  <c:v>919</c:v>
                </c:pt>
                <c:pt idx="4">
                  <c:v>589</c:v>
                </c:pt>
                <c:pt idx="5">
                  <c:v>878</c:v>
                </c:pt>
                <c:pt idx="6">
                  <c:v>603</c:v>
                </c:pt>
                <c:pt idx="7">
                  <c:v>987</c:v>
                </c:pt>
                <c:pt idx="8">
                  <c:v>830</c:v>
                </c:pt>
                <c:pt idx="9">
                  <c:v>883</c:v>
                </c:pt>
                <c:pt idx="10">
                  <c:v>1291</c:v>
                </c:pt>
                <c:pt idx="11">
                  <c:v>821</c:v>
                </c:pt>
                <c:pt idx="12">
                  <c:v>1043</c:v>
                </c:pt>
                <c:pt idx="13">
                  <c:v>797</c:v>
                </c:pt>
                <c:pt idx="14">
                  <c:v>912</c:v>
                </c:pt>
                <c:pt idx="15">
                  <c:v>722</c:v>
                </c:pt>
                <c:pt idx="16">
                  <c:v>951</c:v>
                </c:pt>
                <c:pt idx="17">
                  <c:v>925</c:v>
                </c:pt>
                <c:pt idx="18">
                  <c:v>1001</c:v>
                </c:pt>
                <c:pt idx="19">
                  <c:v>395</c:v>
                </c:pt>
                <c:pt idx="20">
                  <c:v>1104</c:v>
                </c:pt>
                <c:pt idx="21">
                  <c:v>731</c:v>
                </c:pt>
                <c:pt idx="22">
                  <c:v>920</c:v>
                </c:pt>
                <c:pt idx="23">
                  <c:v>976</c:v>
                </c:pt>
                <c:pt idx="24">
                  <c:v>635</c:v>
                </c:pt>
                <c:pt idx="25">
                  <c:v>1032</c:v>
                </c:pt>
                <c:pt idx="26">
                  <c:v>717</c:v>
                </c:pt>
                <c:pt idx="27">
                  <c:v>858</c:v>
                </c:pt>
                <c:pt idx="28">
                  <c:v>810</c:v>
                </c:pt>
                <c:pt idx="29">
                  <c:v>1093</c:v>
                </c:pt>
                <c:pt idx="30">
                  <c:v>883</c:v>
                </c:pt>
                <c:pt idx="31">
                  <c:v>976</c:v>
                </c:pt>
                <c:pt idx="32">
                  <c:v>934</c:v>
                </c:pt>
                <c:pt idx="33">
                  <c:v>987</c:v>
                </c:pt>
                <c:pt idx="34">
                  <c:v>639</c:v>
                </c:pt>
                <c:pt idx="35">
                  <c:v>668</c:v>
                </c:pt>
                <c:pt idx="36">
                  <c:v>802</c:v>
                </c:pt>
                <c:pt idx="37">
                  <c:v>569</c:v>
                </c:pt>
                <c:pt idx="38">
                  <c:v>411</c:v>
                </c:pt>
                <c:pt idx="39">
                  <c:v>1072</c:v>
                </c:pt>
                <c:pt idx="40">
                  <c:v>845</c:v>
                </c:pt>
                <c:pt idx="41">
                  <c:v>681</c:v>
                </c:pt>
                <c:pt idx="42">
                  <c:v>678</c:v>
                </c:pt>
                <c:pt idx="43">
                  <c:v>370</c:v>
                </c:pt>
                <c:pt idx="44">
                  <c:v>837</c:v>
                </c:pt>
                <c:pt idx="45">
                  <c:v>378</c:v>
                </c:pt>
                <c:pt idx="46">
                  <c:v>667</c:v>
                </c:pt>
                <c:pt idx="47">
                  <c:v>397</c:v>
                </c:pt>
                <c:pt idx="48">
                  <c:v>375</c:v>
                </c:pt>
                <c:pt idx="49">
                  <c:v>802</c:v>
                </c:pt>
                <c:pt idx="50">
                  <c:v>930</c:v>
                </c:pt>
                <c:pt idx="51">
                  <c:v>507</c:v>
                </c:pt>
                <c:pt idx="52">
                  <c:v>916</c:v>
                </c:pt>
                <c:pt idx="53">
                  <c:v>1006</c:v>
                </c:pt>
                <c:pt idx="54">
                  <c:v>755</c:v>
                </c:pt>
                <c:pt idx="55">
                  <c:v>959</c:v>
                </c:pt>
                <c:pt idx="56">
                  <c:v>924</c:v>
                </c:pt>
                <c:pt idx="57">
                  <c:v>892</c:v>
                </c:pt>
                <c:pt idx="58">
                  <c:v>528</c:v>
                </c:pt>
                <c:pt idx="59">
                  <c:v>1272</c:v>
                </c:pt>
                <c:pt idx="60">
                  <c:v>834</c:v>
                </c:pt>
                <c:pt idx="61">
                  <c:v>877</c:v>
                </c:pt>
                <c:pt idx="62">
                  <c:v>1034</c:v>
                </c:pt>
                <c:pt idx="63">
                  <c:v>952</c:v>
                </c:pt>
                <c:pt idx="64">
                  <c:v>907</c:v>
                </c:pt>
                <c:pt idx="65">
                  <c:v>1023</c:v>
                </c:pt>
                <c:pt idx="66">
                  <c:v>806</c:v>
                </c:pt>
                <c:pt idx="67">
                  <c:v>932</c:v>
                </c:pt>
                <c:pt idx="68">
                  <c:v>712</c:v>
                </c:pt>
                <c:pt idx="69">
                  <c:v>487</c:v>
                </c:pt>
                <c:pt idx="70">
                  <c:v>1352</c:v>
                </c:pt>
                <c:pt idx="71">
                  <c:v>850</c:v>
                </c:pt>
                <c:pt idx="72">
                  <c:v>749</c:v>
                </c:pt>
                <c:pt idx="73">
                  <c:v>1424</c:v>
                </c:pt>
                <c:pt idx="74">
                  <c:v>831</c:v>
                </c:pt>
                <c:pt idx="75">
                  <c:v>581</c:v>
                </c:pt>
                <c:pt idx="76">
                  <c:v>1377</c:v>
                </c:pt>
                <c:pt idx="77">
                  <c:v>851</c:v>
                </c:pt>
                <c:pt idx="78">
                  <c:v>657</c:v>
                </c:pt>
                <c:pt idx="79">
                  <c:v>1251</c:v>
                </c:pt>
                <c:pt idx="80">
                  <c:v>929</c:v>
                </c:pt>
                <c:pt idx="81">
                  <c:v>705</c:v>
                </c:pt>
                <c:pt idx="82">
                  <c:v>1335</c:v>
                </c:pt>
                <c:pt idx="83">
                  <c:v>867</c:v>
                </c:pt>
                <c:pt idx="84">
                  <c:v>1136</c:v>
                </c:pt>
                <c:pt idx="85">
                  <c:v>942</c:v>
                </c:pt>
                <c:pt idx="86">
                  <c:v>619</c:v>
                </c:pt>
                <c:pt idx="87">
                  <c:v>1233</c:v>
                </c:pt>
                <c:pt idx="88">
                  <c:v>832</c:v>
                </c:pt>
                <c:pt idx="89">
                  <c:v>880</c:v>
                </c:pt>
              </c:numCache>
            </c:numRef>
          </c:xVal>
          <c:yVal>
            <c:numRef>
              <c:f>sRPE!$B$2:$B$91</c:f>
              <c:numCache>
                <c:formatCode>General</c:formatCode>
                <c:ptCount val="90"/>
                <c:pt idx="0">
                  <c:v>560</c:v>
                </c:pt>
                <c:pt idx="1">
                  <c:v>959</c:v>
                </c:pt>
                <c:pt idx="2">
                  <c:v>1504.5</c:v>
                </c:pt>
                <c:pt idx="3">
                  <c:v>726</c:v>
                </c:pt>
                <c:pt idx="4">
                  <c:v>612</c:v>
                </c:pt>
                <c:pt idx="5">
                  <c:v>736</c:v>
                </c:pt>
                <c:pt idx="6">
                  <c:v>1000</c:v>
                </c:pt>
                <c:pt idx="7">
                  <c:v>816</c:v>
                </c:pt>
                <c:pt idx="8">
                  <c:v>986.66666666666663</c:v>
                </c:pt>
                <c:pt idx="9">
                  <c:v>836</c:v>
                </c:pt>
                <c:pt idx="10">
                  <c:v>1316</c:v>
                </c:pt>
                <c:pt idx="11">
                  <c:v>786</c:v>
                </c:pt>
                <c:pt idx="12">
                  <c:v>1320</c:v>
                </c:pt>
                <c:pt idx="13">
                  <c:v>833.33333333333337</c:v>
                </c:pt>
                <c:pt idx="14">
                  <c:v>970</c:v>
                </c:pt>
                <c:pt idx="15">
                  <c:v>613.33333333333337</c:v>
                </c:pt>
                <c:pt idx="16">
                  <c:v>858</c:v>
                </c:pt>
                <c:pt idx="17">
                  <c:v>1176</c:v>
                </c:pt>
                <c:pt idx="18">
                  <c:v>945</c:v>
                </c:pt>
                <c:pt idx="19">
                  <c:v>665</c:v>
                </c:pt>
                <c:pt idx="20">
                  <c:v>1072.5</c:v>
                </c:pt>
                <c:pt idx="21">
                  <c:v>741</c:v>
                </c:pt>
                <c:pt idx="22">
                  <c:v>1430</c:v>
                </c:pt>
                <c:pt idx="23">
                  <c:v>937.5</c:v>
                </c:pt>
                <c:pt idx="24">
                  <c:v>696</c:v>
                </c:pt>
                <c:pt idx="25">
                  <c:v>2120</c:v>
                </c:pt>
                <c:pt idx="26">
                  <c:v>708.33333333333337</c:v>
                </c:pt>
                <c:pt idx="27">
                  <c:v>910</c:v>
                </c:pt>
                <c:pt idx="28">
                  <c:v>960</c:v>
                </c:pt>
                <c:pt idx="29">
                  <c:v>867.66666666666663</c:v>
                </c:pt>
                <c:pt idx="30">
                  <c:v>756</c:v>
                </c:pt>
                <c:pt idx="31">
                  <c:v>634.5</c:v>
                </c:pt>
                <c:pt idx="32">
                  <c:v>709.33333333333337</c:v>
                </c:pt>
                <c:pt idx="33">
                  <c:v>1260</c:v>
                </c:pt>
                <c:pt idx="34">
                  <c:v>520</c:v>
                </c:pt>
                <c:pt idx="35">
                  <c:v>728</c:v>
                </c:pt>
                <c:pt idx="36">
                  <c:v>695.5</c:v>
                </c:pt>
                <c:pt idx="37">
                  <c:v>355.66666666666669</c:v>
                </c:pt>
                <c:pt idx="38">
                  <c:v>66</c:v>
                </c:pt>
                <c:pt idx="39">
                  <c:v>1120</c:v>
                </c:pt>
                <c:pt idx="40">
                  <c:v>867.66666666666663</c:v>
                </c:pt>
                <c:pt idx="41">
                  <c:v>495</c:v>
                </c:pt>
                <c:pt idx="42">
                  <c:v>612</c:v>
                </c:pt>
                <c:pt idx="43">
                  <c:v>348</c:v>
                </c:pt>
                <c:pt idx="44">
                  <c:v>715</c:v>
                </c:pt>
                <c:pt idx="45">
                  <c:v>351</c:v>
                </c:pt>
                <c:pt idx="46">
                  <c:v>321</c:v>
                </c:pt>
                <c:pt idx="47">
                  <c:v>366.66666666666669</c:v>
                </c:pt>
                <c:pt idx="48">
                  <c:v>288.33333333333331</c:v>
                </c:pt>
                <c:pt idx="49">
                  <c:v>732</c:v>
                </c:pt>
                <c:pt idx="50">
                  <c:v>875</c:v>
                </c:pt>
                <c:pt idx="51">
                  <c:v>462</c:v>
                </c:pt>
                <c:pt idx="52">
                  <c:v>973</c:v>
                </c:pt>
                <c:pt idx="53">
                  <c:v>1026</c:v>
                </c:pt>
                <c:pt idx="54">
                  <c:v>760</c:v>
                </c:pt>
                <c:pt idx="55">
                  <c:v>862.33333333333337</c:v>
                </c:pt>
                <c:pt idx="56">
                  <c:v>968.5</c:v>
                </c:pt>
                <c:pt idx="57">
                  <c:v>924</c:v>
                </c:pt>
                <c:pt idx="58">
                  <c:v>480</c:v>
                </c:pt>
                <c:pt idx="59">
                  <c:v>1239</c:v>
                </c:pt>
                <c:pt idx="60">
                  <c:v>928</c:v>
                </c:pt>
                <c:pt idx="61">
                  <c:v>875</c:v>
                </c:pt>
                <c:pt idx="62">
                  <c:v>1063.3333333333333</c:v>
                </c:pt>
                <c:pt idx="63">
                  <c:v>952</c:v>
                </c:pt>
                <c:pt idx="64">
                  <c:v>825.5</c:v>
                </c:pt>
                <c:pt idx="65">
                  <c:v>662.66666666666663</c:v>
                </c:pt>
                <c:pt idx="66">
                  <c:v>799.5</c:v>
                </c:pt>
                <c:pt idx="67">
                  <c:v>987</c:v>
                </c:pt>
                <c:pt idx="68">
                  <c:v>702</c:v>
                </c:pt>
                <c:pt idx="69">
                  <c:v>534</c:v>
                </c:pt>
                <c:pt idx="70">
                  <c:v>1784</c:v>
                </c:pt>
                <c:pt idx="71">
                  <c:v>896</c:v>
                </c:pt>
                <c:pt idx="72">
                  <c:v>713.33333333333337</c:v>
                </c:pt>
                <c:pt idx="73">
                  <c:v>1600</c:v>
                </c:pt>
                <c:pt idx="74">
                  <c:v>768</c:v>
                </c:pt>
                <c:pt idx="75">
                  <c:v>695.5</c:v>
                </c:pt>
                <c:pt idx="76">
                  <c:v>1719</c:v>
                </c:pt>
                <c:pt idx="77">
                  <c:v>816</c:v>
                </c:pt>
                <c:pt idx="78">
                  <c:v>708</c:v>
                </c:pt>
                <c:pt idx="79">
                  <c:v>1560</c:v>
                </c:pt>
                <c:pt idx="80">
                  <c:v>1008</c:v>
                </c:pt>
                <c:pt idx="81">
                  <c:v>702</c:v>
                </c:pt>
                <c:pt idx="82">
                  <c:v>1515</c:v>
                </c:pt>
                <c:pt idx="83">
                  <c:v>992</c:v>
                </c:pt>
                <c:pt idx="84">
                  <c:v>938</c:v>
                </c:pt>
                <c:pt idx="85">
                  <c:v>968.5</c:v>
                </c:pt>
                <c:pt idx="86">
                  <c:v>610.5</c:v>
                </c:pt>
                <c:pt idx="87">
                  <c:v>1552.5</c:v>
                </c:pt>
                <c:pt idx="88">
                  <c:v>798</c:v>
                </c:pt>
                <c:pt idx="89">
                  <c:v>966</c:v>
                </c:pt>
              </c:numCache>
            </c:numRef>
          </c:yVal>
          <c:smooth val="0"/>
          <c:extLst>
            <c:ext xmlns:c16="http://schemas.microsoft.com/office/drawing/2014/chart" uri="{C3380CC4-5D6E-409C-BE32-E72D297353CC}">
              <c16:uniqueId val="{00000000-4D94-4148-B93E-1FC37219E664}"/>
            </c:ext>
          </c:extLst>
        </c:ser>
        <c:dLbls>
          <c:showLegendKey val="0"/>
          <c:showVal val="0"/>
          <c:showCatName val="0"/>
          <c:showSerName val="0"/>
          <c:showPercent val="0"/>
          <c:showBubbleSize val="0"/>
        </c:dLbls>
        <c:axId val="369172144"/>
        <c:axId val="369165912"/>
      </c:scatterChart>
      <c:valAx>
        <c:axId val="3691721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Midfielder sRPE (AU)</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9165912"/>
        <c:crosses val="autoZero"/>
        <c:crossBetween val="midCat"/>
      </c:valAx>
      <c:valAx>
        <c:axId val="36916591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Coach sRPE (AU)</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91721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sRPE!$D$1</c:f>
              <c:strCache>
                <c:ptCount val="1"/>
                <c:pt idx="0">
                  <c:v>Attack</c:v>
                </c:pt>
              </c:strCache>
            </c:strRef>
          </c:tx>
          <c:spPr>
            <a:ln w="19050" cap="rnd">
              <a:noFill/>
              <a:round/>
            </a:ln>
            <a:effectLst/>
          </c:spPr>
          <c:marker>
            <c:symbol val="circle"/>
            <c:size val="5"/>
            <c:spPr>
              <a:pattFill prst="pct50">
                <a:fgClr>
                  <a:prstClr val="black"/>
                </a:fgClr>
                <a:bgClr>
                  <a:prstClr val="white"/>
                </a:bgClr>
              </a:pattFill>
              <a:ln w="9525">
                <a:solidFill>
                  <a:prstClr val="black"/>
                </a:solidFill>
              </a:ln>
              <a:effectLst/>
            </c:spPr>
          </c:marker>
          <c:trendline>
            <c:spPr>
              <a:ln w="19050" cap="rnd">
                <a:solidFill>
                  <a:prstClr val="black"/>
                </a:solidFill>
                <a:prstDash val="sysDot"/>
              </a:ln>
              <a:effectLst/>
            </c:spPr>
            <c:trendlineType val="linear"/>
            <c:dispRSqr val="0"/>
            <c:dispEq val="0"/>
          </c:trendline>
          <c:xVal>
            <c:numRef>
              <c:f>sRPE!$D$2:$D$91</c:f>
              <c:numCache>
                <c:formatCode>General</c:formatCode>
                <c:ptCount val="90"/>
                <c:pt idx="0">
                  <c:v>471</c:v>
                </c:pt>
                <c:pt idx="1">
                  <c:v>626</c:v>
                </c:pt>
                <c:pt idx="2">
                  <c:v>1369</c:v>
                </c:pt>
                <c:pt idx="3">
                  <c:v>828</c:v>
                </c:pt>
                <c:pt idx="4">
                  <c:v>751</c:v>
                </c:pt>
                <c:pt idx="5">
                  <c:v>800</c:v>
                </c:pt>
                <c:pt idx="6">
                  <c:v>850</c:v>
                </c:pt>
                <c:pt idx="7">
                  <c:v>1007</c:v>
                </c:pt>
                <c:pt idx="8">
                  <c:v>775</c:v>
                </c:pt>
                <c:pt idx="9">
                  <c:v>892</c:v>
                </c:pt>
                <c:pt idx="10">
                  <c:v>1281</c:v>
                </c:pt>
                <c:pt idx="11">
                  <c:v>754</c:v>
                </c:pt>
                <c:pt idx="12">
                  <c:v>989</c:v>
                </c:pt>
                <c:pt idx="13">
                  <c:v>723</c:v>
                </c:pt>
                <c:pt idx="14">
                  <c:v>815</c:v>
                </c:pt>
                <c:pt idx="15">
                  <c:v>701</c:v>
                </c:pt>
                <c:pt idx="16">
                  <c:v>924</c:v>
                </c:pt>
                <c:pt idx="17">
                  <c:v>888</c:v>
                </c:pt>
                <c:pt idx="18">
                  <c:v>961</c:v>
                </c:pt>
                <c:pt idx="19">
                  <c:v>372</c:v>
                </c:pt>
                <c:pt idx="20">
                  <c:v>985</c:v>
                </c:pt>
                <c:pt idx="21">
                  <c:v>788</c:v>
                </c:pt>
                <c:pt idx="22">
                  <c:v>1010</c:v>
                </c:pt>
                <c:pt idx="23">
                  <c:v>888</c:v>
                </c:pt>
                <c:pt idx="24">
                  <c:v>659</c:v>
                </c:pt>
                <c:pt idx="25">
                  <c:v>1520</c:v>
                </c:pt>
                <c:pt idx="26">
                  <c:v>787</c:v>
                </c:pt>
                <c:pt idx="27">
                  <c:v>891</c:v>
                </c:pt>
                <c:pt idx="28">
                  <c:v>805</c:v>
                </c:pt>
                <c:pt idx="29">
                  <c:v>1009</c:v>
                </c:pt>
                <c:pt idx="30">
                  <c:v>817</c:v>
                </c:pt>
                <c:pt idx="31">
                  <c:v>907</c:v>
                </c:pt>
                <c:pt idx="32">
                  <c:v>861</c:v>
                </c:pt>
                <c:pt idx="33">
                  <c:v>900</c:v>
                </c:pt>
                <c:pt idx="34">
                  <c:v>675</c:v>
                </c:pt>
                <c:pt idx="35">
                  <c:v>605</c:v>
                </c:pt>
                <c:pt idx="36">
                  <c:v>758</c:v>
                </c:pt>
                <c:pt idx="37">
                  <c:v>542</c:v>
                </c:pt>
                <c:pt idx="38">
                  <c:v>399</c:v>
                </c:pt>
                <c:pt idx="39">
                  <c:v>1037</c:v>
                </c:pt>
                <c:pt idx="40">
                  <c:v>800</c:v>
                </c:pt>
                <c:pt idx="41">
                  <c:v>628</c:v>
                </c:pt>
                <c:pt idx="42">
                  <c:v>707</c:v>
                </c:pt>
                <c:pt idx="43">
                  <c:v>382</c:v>
                </c:pt>
                <c:pt idx="44">
                  <c:v>766</c:v>
                </c:pt>
                <c:pt idx="45">
                  <c:v>403</c:v>
                </c:pt>
                <c:pt idx="46">
                  <c:v>663</c:v>
                </c:pt>
                <c:pt idx="47">
                  <c:v>386</c:v>
                </c:pt>
                <c:pt idx="48">
                  <c:v>375</c:v>
                </c:pt>
                <c:pt idx="49">
                  <c:v>802</c:v>
                </c:pt>
                <c:pt idx="50">
                  <c:v>886</c:v>
                </c:pt>
                <c:pt idx="51">
                  <c:v>500</c:v>
                </c:pt>
                <c:pt idx="52">
                  <c:v>927</c:v>
                </c:pt>
                <c:pt idx="53">
                  <c:v>1113</c:v>
                </c:pt>
                <c:pt idx="54">
                  <c:v>760</c:v>
                </c:pt>
                <c:pt idx="55">
                  <c:v>943</c:v>
                </c:pt>
                <c:pt idx="56">
                  <c:v>1021</c:v>
                </c:pt>
                <c:pt idx="57">
                  <c:v>973</c:v>
                </c:pt>
                <c:pt idx="58">
                  <c:v>558</c:v>
                </c:pt>
                <c:pt idx="59">
                  <c:v>1267</c:v>
                </c:pt>
                <c:pt idx="60">
                  <c:v>814</c:v>
                </c:pt>
                <c:pt idx="61">
                  <c:v>827</c:v>
                </c:pt>
                <c:pt idx="62">
                  <c:v>1030</c:v>
                </c:pt>
                <c:pt idx="63">
                  <c:v>939</c:v>
                </c:pt>
                <c:pt idx="64">
                  <c:v>841</c:v>
                </c:pt>
                <c:pt idx="65">
                  <c:v>1008</c:v>
                </c:pt>
                <c:pt idx="66">
                  <c:v>817</c:v>
                </c:pt>
                <c:pt idx="67">
                  <c:v>919</c:v>
                </c:pt>
                <c:pt idx="68">
                  <c:v>717</c:v>
                </c:pt>
                <c:pt idx="69">
                  <c:v>514</c:v>
                </c:pt>
                <c:pt idx="70">
                  <c:v>1274</c:v>
                </c:pt>
                <c:pt idx="71">
                  <c:v>756</c:v>
                </c:pt>
                <c:pt idx="72">
                  <c:v>722</c:v>
                </c:pt>
                <c:pt idx="73">
                  <c:v>992</c:v>
                </c:pt>
                <c:pt idx="74">
                  <c:v>896</c:v>
                </c:pt>
                <c:pt idx="75">
                  <c:v>678</c:v>
                </c:pt>
                <c:pt idx="76">
                  <c:v>1265</c:v>
                </c:pt>
                <c:pt idx="77">
                  <c:v>943</c:v>
                </c:pt>
                <c:pt idx="78">
                  <c:v>731</c:v>
                </c:pt>
                <c:pt idx="79">
                  <c:v>1197</c:v>
                </c:pt>
                <c:pt idx="80">
                  <c:v>1025</c:v>
                </c:pt>
                <c:pt idx="81">
                  <c:v>723</c:v>
                </c:pt>
                <c:pt idx="82">
                  <c:v>1218</c:v>
                </c:pt>
                <c:pt idx="83">
                  <c:v>921</c:v>
                </c:pt>
                <c:pt idx="84">
                  <c:v>1050</c:v>
                </c:pt>
                <c:pt idx="85">
                  <c:v>984</c:v>
                </c:pt>
                <c:pt idx="86">
                  <c:v>635</c:v>
                </c:pt>
                <c:pt idx="87">
                  <c:v>1139</c:v>
                </c:pt>
                <c:pt idx="88">
                  <c:v>865</c:v>
                </c:pt>
                <c:pt idx="89">
                  <c:v>862</c:v>
                </c:pt>
              </c:numCache>
            </c:numRef>
          </c:xVal>
          <c:yVal>
            <c:numRef>
              <c:f>sRPE!$B$2:$B$91</c:f>
              <c:numCache>
                <c:formatCode>General</c:formatCode>
                <c:ptCount val="90"/>
                <c:pt idx="0">
                  <c:v>560</c:v>
                </c:pt>
                <c:pt idx="1">
                  <c:v>959</c:v>
                </c:pt>
                <c:pt idx="2">
                  <c:v>1504.5</c:v>
                </c:pt>
                <c:pt idx="3">
                  <c:v>726</c:v>
                </c:pt>
                <c:pt idx="4">
                  <c:v>612</c:v>
                </c:pt>
                <c:pt idx="5">
                  <c:v>736</c:v>
                </c:pt>
                <c:pt idx="6">
                  <c:v>1000</c:v>
                </c:pt>
                <c:pt idx="7">
                  <c:v>816</c:v>
                </c:pt>
                <c:pt idx="8">
                  <c:v>986.66666666666663</c:v>
                </c:pt>
                <c:pt idx="9">
                  <c:v>836</c:v>
                </c:pt>
                <c:pt idx="10">
                  <c:v>1316</c:v>
                </c:pt>
                <c:pt idx="11">
                  <c:v>786</c:v>
                </c:pt>
                <c:pt idx="12">
                  <c:v>1320</c:v>
                </c:pt>
                <c:pt idx="13">
                  <c:v>833.33333333333337</c:v>
                </c:pt>
                <c:pt idx="14">
                  <c:v>970</c:v>
                </c:pt>
                <c:pt idx="15">
                  <c:v>613.33333333333337</c:v>
                </c:pt>
                <c:pt idx="16">
                  <c:v>858</c:v>
                </c:pt>
                <c:pt idx="17">
                  <c:v>1176</c:v>
                </c:pt>
                <c:pt idx="18">
                  <c:v>945</c:v>
                </c:pt>
                <c:pt idx="19">
                  <c:v>665</c:v>
                </c:pt>
                <c:pt idx="20">
                  <c:v>1072.5</c:v>
                </c:pt>
                <c:pt idx="21">
                  <c:v>741</c:v>
                </c:pt>
                <c:pt idx="22">
                  <c:v>1430</c:v>
                </c:pt>
                <c:pt idx="23">
                  <c:v>937.5</c:v>
                </c:pt>
                <c:pt idx="24">
                  <c:v>696</c:v>
                </c:pt>
                <c:pt idx="25">
                  <c:v>2120</c:v>
                </c:pt>
                <c:pt idx="26">
                  <c:v>708.33333333333337</c:v>
                </c:pt>
                <c:pt idx="27">
                  <c:v>910</c:v>
                </c:pt>
                <c:pt idx="28">
                  <c:v>960</c:v>
                </c:pt>
                <c:pt idx="29">
                  <c:v>867.66666666666663</c:v>
                </c:pt>
                <c:pt idx="30">
                  <c:v>756</c:v>
                </c:pt>
                <c:pt idx="31">
                  <c:v>634.5</c:v>
                </c:pt>
                <c:pt idx="32">
                  <c:v>709.33333333333337</c:v>
                </c:pt>
                <c:pt idx="33">
                  <c:v>1260</c:v>
                </c:pt>
                <c:pt idx="34">
                  <c:v>520</c:v>
                </c:pt>
                <c:pt idx="35">
                  <c:v>728</c:v>
                </c:pt>
                <c:pt idx="36">
                  <c:v>695.5</c:v>
                </c:pt>
                <c:pt idx="37">
                  <c:v>355.66666666666669</c:v>
                </c:pt>
                <c:pt idx="38">
                  <c:v>66</c:v>
                </c:pt>
                <c:pt idx="39">
                  <c:v>1120</c:v>
                </c:pt>
                <c:pt idx="40">
                  <c:v>867.66666666666663</c:v>
                </c:pt>
                <c:pt idx="41">
                  <c:v>495</c:v>
                </c:pt>
                <c:pt idx="42">
                  <c:v>612</c:v>
                </c:pt>
                <c:pt idx="43">
                  <c:v>348</c:v>
                </c:pt>
                <c:pt idx="44">
                  <c:v>715</c:v>
                </c:pt>
                <c:pt idx="45">
                  <c:v>351</c:v>
                </c:pt>
                <c:pt idx="46">
                  <c:v>321</c:v>
                </c:pt>
                <c:pt idx="47">
                  <c:v>366.66666666666669</c:v>
                </c:pt>
                <c:pt idx="48">
                  <c:v>288.33333333333331</c:v>
                </c:pt>
                <c:pt idx="49">
                  <c:v>732</c:v>
                </c:pt>
                <c:pt idx="50">
                  <c:v>875</c:v>
                </c:pt>
                <c:pt idx="51">
                  <c:v>462</c:v>
                </c:pt>
                <c:pt idx="52">
                  <c:v>973</c:v>
                </c:pt>
                <c:pt idx="53">
                  <c:v>1026</c:v>
                </c:pt>
                <c:pt idx="54">
                  <c:v>760</c:v>
                </c:pt>
                <c:pt idx="55">
                  <c:v>862.33333333333337</c:v>
                </c:pt>
                <c:pt idx="56">
                  <c:v>968.5</c:v>
                </c:pt>
                <c:pt idx="57">
                  <c:v>924</c:v>
                </c:pt>
                <c:pt idx="58">
                  <c:v>480</c:v>
                </c:pt>
                <c:pt idx="59">
                  <c:v>1239</c:v>
                </c:pt>
                <c:pt idx="60">
                  <c:v>928</c:v>
                </c:pt>
                <c:pt idx="61">
                  <c:v>875</c:v>
                </c:pt>
                <c:pt idx="62">
                  <c:v>1063.3333333333333</c:v>
                </c:pt>
                <c:pt idx="63">
                  <c:v>952</c:v>
                </c:pt>
                <c:pt idx="64">
                  <c:v>825.5</c:v>
                </c:pt>
                <c:pt idx="65">
                  <c:v>662.66666666666663</c:v>
                </c:pt>
                <c:pt idx="66">
                  <c:v>799.5</c:v>
                </c:pt>
                <c:pt idx="67">
                  <c:v>987</c:v>
                </c:pt>
                <c:pt idx="68">
                  <c:v>702</c:v>
                </c:pt>
                <c:pt idx="69">
                  <c:v>534</c:v>
                </c:pt>
                <c:pt idx="70">
                  <c:v>1784</c:v>
                </c:pt>
                <c:pt idx="71">
                  <c:v>896</c:v>
                </c:pt>
                <c:pt idx="72">
                  <c:v>713.33333333333337</c:v>
                </c:pt>
                <c:pt idx="73">
                  <c:v>1600</c:v>
                </c:pt>
                <c:pt idx="74">
                  <c:v>768</c:v>
                </c:pt>
                <c:pt idx="75">
                  <c:v>695.5</c:v>
                </c:pt>
                <c:pt idx="76">
                  <c:v>1719</c:v>
                </c:pt>
                <c:pt idx="77">
                  <c:v>816</c:v>
                </c:pt>
                <c:pt idx="78">
                  <c:v>708</c:v>
                </c:pt>
                <c:pt idx="79">
                  <c:v>1560</c:v>
                </c:pt>
                <c:pt idx="80">
                  <c:v>1008</c:v>
                </c:pt>
                <c:pt idx="81">
                  <c:v>702</c:v>
                </c:pt>
                <c:pt idx="82">
                  <c:v>1515</c:v>
                </c:pt>
                <c:pt idx="83">
                  <c:v>992</c:v>
                </c:pt>
                <c:pt idx="84">
                  <c:v>938</c:v>
                </c:pt>
                <c:pt idx="85">
                  <c:v>968.5</c:v>
                </c:pt>
                <c:pt idx="86">
                  <c:v>610.5</c:v>
                </c:pt>
                <c:pt idx="87">
                  <c:v>1552.5</c:v>
                </c:pt>
                <c:pt idx="88">
                  <c:v>798</c:v>
                </c:pt>
                <c:pt idx="89">
                  <c:v>966</c:v>
                </c:pt>
              </c:numCache>
            </c:numRef>
          </c:yVal>
          <c:smooth val="0"/>
          <c:extLst>
            <c:ext xmlns:c16="http://schemas.microsoft.com/office/drawing/2014/chart" uri="{C3380CC4-5D6E-409C-BE32-E72D297353CC}">
              <c16:uniqueId val="{00000000-77F1-474F-BFD5-868A5EE56F34}"/>
            </c:ext>
          </c:extLst>
        </c:ser>
        <c:dLbls>
          <c:showLegendKey val="0"/>
          <c:showVal val="0"/>
          <c:showCatName val="0"/>
          <c:showSerName val="0"/>
          <c:showPercent val="0"/>
          <c:showBubbleSize val="0"/>
        </c:dLbls>
        <c:axId val="369167880"/>
        <c:axId val="369168536"/>
      </c:scatterChart>
      <c:valAx>
        <c:axId val="369167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Attacker sRPE (AU)</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9168536"/>
        <c:crosses val="autoZero"/>
        <c:crossBetween val="midCat"/>
      </c:valAx>
      <c:valAx>
        <c:axId val="36916853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Coach sRPE</a:t>
                </a:r>
                <a:r>
                  <a:rPr lang="en-US" baseline="0"/>
                  <a:t> (AU)</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91678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4"/>
          <c:order val="0"/>
          <c:tx>
            <c:strRef>
              <c:f>sRPE!$F$1</c:f>
              <c:strCache>
                <c:ptCount val="1"/>
                <c:pt idx="0">
                  <c:v>Defender</c:v>
                </c:pt>
              </c:strCache>
            </c:strRef>
          </c:tx>
          <c:spPr>
            <a:ln w="19050" cap="rnd">
              <a:noFill/>
              <a:round/>
            </a:ln>
            <a:effectLst/>
          </c:spPr>
          <c:marker>
            <c:symbol val="circle"/>
            <c:size val="5"/>
            <c:spPr>
              <a:pattFill prst="pct25">
                <a:fgClr>
                  <a:prstClr val="black"/>
                </a:fgClr>
                <a:bgClr>
                  <a:prstClr val="white"/>
                </a:bgClr>
              </a:pattFill>
              <a:ln w="9525">
                <a:solidFill>
                  <a:prstClr val="black"/>
                </a:solidFill>
              </a:ln>
              <a:effectLst/>
            </c:spPr>
          </c:marker>
          <c:trendline>
            <c:spPr>
              <a:ln w="19050" cap="rnd">
                <a:solidFill>
                  <a:prstClr val="black"/>
                </a:solidFill>
                <a:prstDash val="sysDot"/>
              </a:ln>
              <a:effectLst/>
            </c:spPr>
            <c:trendlineType val="linear"/>
            <c:dispRSqr val="0"/>
            <c:dispEq val="0"/>
          </c:trendline>
          <c:xVal>
            <c:numRef>
              <c:f>sRPE!$F$2:$F$91</c:f>
              <c:numCache>
                <c:formatCode>General</c:formatCode>
                <c:ptCount val="90"/>
                <c:pt idx="0">
                  <c:v>606</c:v>
                </c:pt>
                <c:pt idx="1">
                  <c:v>1115</c:v>
                </c:pt>
                <c:pt idx="2">
                  <c:v>1422</c:v>
                </c:pt>
                <c:pt idx="3">
                  <c:v>886</c:v>
                </c:pt>
                <c:pt idx="4">
                  <c:v>642</c:v>
                </c:pt>
                <c:pt idx="5">
                  <c:v>868</c:v>
                </c:pt>
                <c:pt idx="6">
                  <c:v>923</c:v>
                </c:pt>
                <c:pt idx="7">
                  <c:v>962</c:v>
                </c:pt>
                <c:pt idx="8">
                  <c:v>850</c:v>
                </c:pt>
                <c:pt idx="9">
                  <c:v>746</c:v>
                </c:pt>
                <c:pt idx="10">
                  <c:v>1260</c:v>
                </c:pt>
                <c:pt idx="11">
                  <c:v>817</c:v>
                </c:pt>
                <c:pt idx="12">
                  <c:v>1045</c:v>
                </c:pt>
                <c:pt idx="13">
                  <c:v>791</c:v>
                </c:pt>
                <c:pt idx="14">
                  <c:v>930</c:v>
                </c:pt>
                <c:pt idx="15">
                  <c:v>669</c:v>
                </c:pt>
                <c:pt idx="16">
                  <c:v>931</c:v>
                </c:pt>
                <c:pt idx="17">
                  <c:v>935</c:v>
                </c:pt>
                <c:pt idx="18">
                  <c:v>876</c:v>
                </c:pt>
                <c:pt idx="19">
                  <c:v>394</c:v>
                </c:pt>
                <c:pt idx="20">
                  <c:v>942</c:v>
                </c:pt>
                <c:pt idx="21">
                  <c:v>785</c:v>
                </c:pt>
                <c:pt idx="22">
                  <c:v>1050</c:v>
                </c:pt>
                <c:pt idx="23">
                  <c:v>904</c:v>
                </c:pt>
                <c:pt idx="24">
                  <c:v>702</c:v>
                </c:pt>
                <c:pt idx="25">
                  <c:v>1697</c:v>
                </c:pt>
                <c:pt idx="26">
                  <c:v>770</c:v>
                </c:pt>
                <c:pt idx="27">
                  <c:v>926</c:v>
                </c:pt>
                <c:pt idx="28">
                  <c:v>860</c:v>
                </c:pt>
                <c:pt idx="29">
                  <c:v>1006</c:v>
                </c:pt>
                <c:pt idx="30">
                  <c:v>849</c:v>
                </c:pt>
                <c:pt idx="31">
                  <c:v>980</c:v>
                </c:pt>
                <c:pt idx="32">
                  <c:v>733</c:v>
                </c:pt>
                <c:pt idx="33">
                  <c:v>915</c:v>
                </c:pt>
                <c:pt idx="34">
                  <c:v>706</c:v>
                </c:pt>
                <c:pt idx="35">
                  <c:v>635</c:v>
                </c:pt>
                <c:pt idx="36">
                  <c:v>800</c:v>
                </c:pt>
                <c:pt idx="37">
                  <c:v>514</c:v>
                </c:pt>
                <c:pt idx="38">
                  <c:v>333</c:v>
                </c:pt>
                <c:pt idx="39">
                  <c:v>1047</c:v>
                </c:pt>
                <c:pt idx="40">
                  <c:v>880</c:v>
                </c:pt>
                <c:pt idx="41">
                  <c:v>668</c:v>
                </c:pt>
                <c:pt idx="42">
                  <c:v>572</c:v>
                </c:pt>
                <c:pt idx="43">
                  <c:v>368</c:v>
                </c:pt>
                <c:pt idx="44">
                  <c:v>723</c:v>
                </c:pt>
                <c:pt idx="45">
                  <c:v>367</c:v>
                </c:pt>
                <c:pt idx="46">
                  <c:v>654</c:v>
                </c:pt>
                <c:pt idx="47">
                  <c:v>418</c:v>
                </c:pt>
                <c:pt idx="48">
                  <c:v>411</c:v>
                </c:pt>
                <c:pt idx="49">
                  <c:v>808</c:v>
                </c:pt>
                <c:pt idx="50">
                  <c:v>791</c:v>
                </c:pt>
                <c:pt idx="51">
                  <c:v>499</c:v>
                </c:pt>
                <c:pt idx="52">
                  <c:v>936</c:v>
                </c:pt>
                <c:pt idx="53">
                  <c:v>1037</c:v>
                </c:pt>
                <c:pt idx="54">
                  <c:v>827</c:v>
                </c:pt>
                <c:pt idx="55">
                  <c:v>938</c:v>
                </c:pt>
                <c:pt idx="56">
                  <c:v>955</c:v>
                </c:pt>
                <c:pt idx="57">
                  <c:v>921</c:v>
                </c:pt>
                <c:pt idx="58">
                  <c:v>577</c:v>
                </c:pt>
                <c:pt idx="59">
                  <c:v>1187</c:v>
                </c:pt>
                <c:pt idx="60">
                  <c:v>853</c:v>
                </c:pt>
                <c:pt idx="61">
                  <c:v>880</c:v>
                </c:pt>
                <c:pt idx="62">
                  <c:v>1050</c:v>
                </c:pt>
                <c:pt idx="63">
                  <c:v>815</c:v>
                </c:pt>
                <c:pt idx="64">
                  <c:v>804</c:v>
                </c:pt>
                <c:pt idx="65">
                  <c:v>1053</c:v>
                </c:pt>
                <c:pt idx="66">
                  <c:v>863</c:v>
                </c:pt>
                <c:pt idx="67">
                  <c:v>947</c:v>
                </c:pt>
                <c:pt idx="68">
                  <c:v>719</c:v>
                </c:pt>
                <c:pt idx="69">
                  <c:v>519</c:v>
                </c:pt>
                <c:pt idx="70">
                  <c:v>1256</c:v>
                </c:pt>
                <c:pt idx="71">
                  <c:v>815</c:v>
                </c:pt>
                <c:pt idx="72">
                  <c:v>749</c:v>
                </c:pt>
                <c:pt idx="73">
                  <c:v>1084</c:v>
                </c:pt>
                <c:pt idx="74">
                  <c:v>897</c:v>
                </c:pt>
                <c:pt idx="75">
                  <c:v>675</c:v>
                </c:pt>
                <c:pt idx="76">
                  <c:v>1378</c:v>
                </c:pt>
                <c:pt idx="77">
                  <c:v>922</c:v>
                </c:pt>
                <c:pt idx="78">
                  <c:v>750</c:v>
                </c:pt>
                <c:pt idx="79">
                  <c:v>1121</c:v>
                </c:pt>
                <c:pt idx="80">
                  <c:v>860</c:v>
                </c:pt>
                <c:pt idx="81">
                  <c:v>699</c:v>
                </c:pt>
                <c:pt idx="82">
                  <c:v>1192</c:v>
                </c:pt>
                <c:pt idx="83">
                  <c:v>870</c:v>
                </c:pt>
                <c:pt idx="84">
                  <c:v>957</c:v>
                </c:pt>
                <c:pt idx="85">
                  <c:v>867</c:v>
                </c:pt>
                <c:pt idx="86">
                  <c:v>657</c:v>
                </c:pt>
                <c:pt idx="87">
                  <c:v>1009</c:v>
                </c:pt>
                <c:pt idx="88">
                  <c:v>901</c:v>
                </c:pt>
                <c:pt idx="89">
                  <c:v>910</c:v>
                </c:pt>
              </c:numCache>
            </c:numRef>
          </c:xVal>
          <c:yVal>
            <c:numRef>
              <c:f>sRPE!$B$2:$B$91</c:f>
              <c:numCache>
                <c:formatCode>General</c:formatCode>
                <c:ptCount val="90"/>
                <c:pt idx="0">
                  <c:v>560</c:v>
                </c:pt>
                <c:pt idx="1">
                  <c:v>959</c:v>
                </c:pt>
                <c:pt idx="2">
                  <c:v>1504.5</c:v>
                </c:pt>
                <c:pt idx="3">
                  <c:v>726</c:v>
                </c:pt>
                <c:pt idx="4">
                  <c:v>612</c:v>
                </c:pt>
                <c:pt idx="5">
                  <c:v>736</c:v>
                </c:pt>
                <c:pt idx="6">
                  <c:v>1000</c:v>
                </c:pt>
                <c:pt idx="7">
                  <c:v>816</c:v>
                </c:pt>
                <c:pt idx="8">
                  <c:v>986.66666666666663</c:v>
                </c:pt>
                <c:pt idx="9">
                  <c:v>836</c:v>
                </c:pt>
                <c:pt idx="10">
                  <c:v>1316</c:v>
                </c:pt>
                <c:pt idx="11">
                  <c:v>786</c:v>
                </c:pt>
                <c:pt idx="12">
                  <c:v>1320</c:v>
                </c:pt>
                <c:pt idx="13">
                  <c:v>833.33333333333337</c:v>
                </c:pt>
                <c:pt idx="14">
                  <c:v>970</c:v>
                </c:pt>
                <c:pt idx="15">
                  <c:v>613.33333333333337</c:v>
                </c:pt>
                <c:pt idx="16">
                  <c:v>858</c:v>
                </c:pt>
                <c:pt idx="17">
                  <c:v>1176</c:v>
                </c:pt>
                <c:pt idx="18">
                  <c:v>945</c:v>
                </c:pt>
                <c:pt idx="19">
                  <c:v>665</c:v>
                </c:pt>
                <c:pt idx="20">
                  <c:v>1072.5</c:v>
                </c:pt>
                <c:pt idx="21">
                  <c:v>741</c:v>
                </c:pt>
                <c:pt idx="22">
                  <c:v>1430</c:v>
                </c:pt>
                <c:pt idx="23">
                  <c:v>937.5</c:v>
                </c:pt>
                <c:pt idx="24">
                  <c:v>696</c:v>
                </c:pt>
                <c:pt idx="25">
                  <c:v>2120</c:v>
                </c:pt>
                <c:pt idx="26">
                  <c:v>708.33333333333337</c:v>
                </c:pt>
                <c:pt idx="27">
                  <c:v>910</c:v>
                </c:pt>
                <c:pt idx="28">
                  <c:v>960</c:v>
                </c:pt>
                <c:pt idx="29">
                  <c:v>867.66666666666663</c:v>
                </c:pt>
                <c:pt idx="30">
                  <c:v>756</c:v>
                </c:pt>
                <c:pt idx="31">
                  <c:v>634.5</c:v>
                </c:pt>
                <c:pt idx="32">
                  <c:v>709.33333333333337</c:v>
                </c:pt>
                <c:pt idx="33">
                  <c:v>1260</c:v>
                </c:pt>
                <c:pt idx="34">
                  <c:v>520</c:v>
                </c:pt>
                <c:pt idx="35">
                  <c:v>728</c:v>
                </c:pt>
                <c:pt idx="36">
                  <c:v>695.5</c:v>
                </c:pt>
                <c:pt idx="37">
                  <c:v>355.66666666666669</c:v>
                </c:pt>
                <c:pt idx="38">
                  <c:v>66</c:v>
                </c:pt>
                <c:pt idx="39">
                  <c:v>1120</c:v>
                </c:pt>
                <c:pt idx="40">
                  <c:v>867.66666666666663</c:v>
                </c:pt>
                <c:pt idx="41">
                  <c:v>495</c:v>
                </c:pt>
                <c:pt idx="42">
                  <c:v>612</c:v>
                </c:pt>
                <c:pt idx="43">
                  <c:v>348</c:v>
                </c:pt>
                <c:pt idx="44">
                  <c:v>715</c:v>
                </c:pt>
                <c:pt idx="45">
                  <c:v>351</c:v>
                </c:pt>
                <c:pt idx="46">
                  <c:v>321</c:v>
                </c:pt>
                <c:pt idx="47">
                  <c:v>366.66666666666669</c:v>
                </c:pt>
                <c:pt idx="48">
                  <c:v>288.33333333333331</c:v>
                </c:pt>
                <c:pt idx="49">
                  <c:v>732</c:v>
                </c:pt>
                <c:pt idx="50">
                  <c:v>875</c:v>
                </c:pt>
                <c:pt idx="51">
                  <c:v>462</c:v>
                </c:pt>
                <c:pt idx="52">
                  <c:v>973</c:v>
                </c:pt>
                <c:pt idx="53">
                  <c:v>1026</c:v>
                </c:pt>
                <c:pt idx="54">
                  <c:v>760</c:v>
                </c:pt>
                <c:pt idx="55">
                  <c:v>862.33333333333337</c:v>
                </c:pt>
                <c:pt idx="56">
                  <c:v>968.5</c:v>
                </c:pt>
                <c:pt idx="57">
                  <c:v>924</c:v>
                </c:pt>
                <c:pt idx="58">
                  <c:v>480</c:v>
                </c:pt>
                <c:pt idx="59">
                  <c:v>1239</c:v>
                </c:pt>
                <c:pt idx="60">
                  <c:v>928</c:v>
                </c:pt>
                <c:pt idx="61">
                  <c:v>875</c:v>
                </c:pt>
                <c:pt idx="62">
                  <c:v>1063.3333333333333</c:v>
                </c:pt>
                <c:pt idx="63">
                  <c:v>952</c:v>
                </c:pt>
                <c:pt idx="64">
                  <c:v>825.5</c:v>
                </c:pt>
                <c:pt idx="65">
                  <c:v>662.66666666666663</c:v>
                </c:pt>
                <c:pt idx="66">
                  <c:v>799.5</c:v>
                </c:pt>
                <c:pt idx="67">
                  <c:v>987</c:v>
                </c:pt>
                <c:pt idx="68">
                  <c:v>702</c:v>
                </c:pt>
                <c:pt idx="69">
                  <c:v>534</c:v>
                </c:pt>
                <c:pt idx="70">
                  <c:v>1784</c:v>
                </c:pt>
                <c:pt idx="71">
                  <c:v>896</c:v>
                </c:pt>
                <c:pt idx="72">
                  <c:v>713.33333333333337</c:v>
                </c:pt>
                <c:pt idx="73">
                  <c:v>1600</c:v>
                </c:pt>
                <c:pt idx="74">
                  <c:v>768</c:v>
                </c:pt>
                <c:pt idx="75">
                  <c:v>695.5</c:v>
                </c:pt>
                <c:pt idx="76">
                  <c:v>1719</c:v>
                </c:pt>
                <c:pt idx="77">
                  <c:v>816</c:v>
                </c:pt>
                <c:pt idx="78">
                  <c:v>708</c:v>
                </c:pt>
                <c:pt idx="79">
                  <c:v>1560</c:v>
                </c:pt>
                <c:pt idx="80">
                  <c:v>1008</c:v>
                </c:pt>
                <c:pt idx="81">
                  <c:v>702</c:v>
                </c:pt>
                <c:pt idx="82">
                  <c:v>1515</c:v>
                </c:pt>
                <c:pt idx="83">
                  <c:v>992</c:v>
                </c:pt>
                <c:pt idx="84">
                  <c:v>938</c:v>
                </c:pt>
                <c:pt idx="85">
                  <c:v>968.5</c:v>
                </c:pt>
                <c:pt idx="86">
                  <c:v>610.5</c:v>
                </c:pt>
                <c:pt idx="87">
                  <c:v>1552.5</c:v>
                </c:pt>
                <c:pt idx="88">
                  <c:v>798</c:v>
                </c:pt>
                <c:pt idx="89">
                  <c:v>966</c:v>
                </c:pt>
              </c:numCache>
            </c:numRef>
          </c:yVal>
          <c:smooth val="0"/>
          <c:extLst>
            <c:ext xmlns:c16="http://schemas.microsoft.com/office/drawing/2014/chart" uri="{C3380CC4-5D6E-409C-BE32-E72D297353CC}">
              <c16:uniqueId val="{00000000-9770-46A7-8CA0-88344E1E3886}"/>
            </c:ext>
          </c:extLst>
        </c:ser>
        <c:dLbls>
          <c:showLegendKey val="0"/>
          <c:showVal val="0"/>
          <c:showCatName val="0"/>
          <c:showSerName val="0"/>
          <c:showPercent val="0"/>
          <c:showBubbleSize val="0"/>
        </c:dLbls>
        <c:axId val="364818248"/>
        <c:axId val="364817920"/>
      </c:scatterChart>
      <c:valAx>
        <c:axId val="364818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Defender sRPE (AU)</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817920"/>
        <c:crosses val="autoZero"/>
        <c:crossBetween val="midCat"/>
      </c:valAx>
      <c:valAx>
        <c:axId val="3648179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Coach sRPE</a:t>
                </a:r>
                <a:r>
                  <a:rPr lang="en-US" baseline="0"/>
                  <a:t> (AU)</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8182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Midfielders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476159230096238"/>
          <c:y val="0.18300925925925926"/>
          <c:w val="0.8109420384951882"/>
          <c:h val="0.61706802274715655"/>
        </c:manualLayout>
      </c:layout>
      <c:barChart>
        <c:barDir val="col"/>
        <c:grouping val="clustered"/>
        <c:varyColors val="0"/>
        <c:ser>
          <c:idx val="0"/>
          <c:order val="0"/>
          <c:tx>
            <c:v>Training</c:v>
          </c:tx>
          <c:spPr>
            <a:solidFill>
              <a:prstClr val="black"/>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Figures!$G$9:$K$9</c:f>
                <c:numCache>
                  <c:formatCode>General</c:formatCode>
                  <c:ptCount val="5"/>
                  <c:pt idx="0">
                    <c:v>5.5</c:v>
                  </c:pt>
                  <c:pt idx="1">
                    <c:v>1.1000000000000001</c:v>
                  </c:pt>
                  <c:pt idx="2">
                    <c:v>0.3</c:v>
                  </c:pt>
                  <c:pt idx="3">
                    <c:v>0.8</c:v>
                  </c:pt>
                  <c:pt idx="4">
                    <c:v>0.6</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Figures!$G$5:$K$5</c:f>
              <c:numCache>
                <c:formatCode>General</c:formatCode>
                <c:ptCount val="5"/>
                <c:pt idx="0">
                  <c:v>67.2</c:v>
                </c:pt>
                <c:pt idx="1">
                  <c:v>11</c:v>
                </c:pt>
                <c:pt idx="2">
                  <c:v>6.5</c:v>
                </c:pt>
                <c:pt idx="3">
                  <c:v>3.9</c:v>
                </c:pt>
                <c:pt idx="4">
                  <c:v>1.4</c:v>
                </c:pt>
              </c:numCache>
            </c:numRef>
          </c:val>
          <c:extLst>
            <c:ext xmlns:c16="http://schemas.microsoft.com/office/drawing/2014/chart" uri="{C3380CC4-5D6E-409C-BE32-E72D297353CC}">
              <c16:uniqueId val="{00000000-A5AD-483F-9634-5D4FF1CD81FF}"/>
            </c:ext>
          </c:extLst>
        </c:ser>
        <c:ser>
          <c:idx val="1"/>
          <c:order val="1"/>
          <c:tx>
            <c:v>Games</c:v>
          </c:tx>
          <c:spPr>
            <a:solidFill>
              <a:prstClr val="white"/>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Figures!$L$9:$P$9</c:f>
                <c:numCache>
                  <c:formatCode>General</c:formatCode>
                  <c:ptCount val="5"/>
                  <c:pt idx="0">
                    <c:v>48.3</c:v>
                  </c:pt>
                  <c:pt idx="1">
                    <c:v>6.1</c:v>
                  </c:pt>
                  <c:pt idx="2">
                    <c:v>3</c:v>
                  </c:pt>
                  <c:pt idx="3">
                    <c:v>1.2</c:v>
                  </c:pt>
                  <c:pt idx="4">
                    <c:v>0.5</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Figures!$L$5:$P$5</c:f>
              <c:numCache>
                <c:formatCode>General</c:formatCode>
                <c:ptCount val="5"/>
                <c:pt idx="0">
                  <c:v>141.19999999999999</c:v>
                </c:pt>
                <c:pt idx="1">
                  <c:v>20.399999999999999</c:v>
                </c:pt>
                <c:pt idx="2">
                  <c:v>9.4</c:v>
                </c:pt>
                <c:pt idx="3">
                  <c:v>3.6</c:v>
                </c:pt>
                <c:pt idx="4">
                  <c:v>0.7</c:v>
                </c:pt>
              </c:numCache>
            </c:numRef>
          </c:val>
          <c:extLst>
            <c:ext xmlns:c16="http://schemas.microsoft.com/office/drawing/2014/chart" uri="{C3380CC4-5D6E-409C-BE32-E72D297353CC}">
              <c16:uniqueId val="{00000001-A5AD-483F-9634-5D4FF1CD81FF}"/>
            </c:ext>
          </c:extLst>
        </c:ser>
        <c:dLbls>
          <c:showLegendKey val="0"/>
          <c:showVal val="0"/>
          <c:showCatName val="0"/>
          <c:showSerName val="0"/>
          <c:showPercent val="0"/>
          <c:showBubbleSize val="0"/>
        </c:dLbls>
        <c:gapWidth val="100"/>
        <c:overlap val="-24"/>
        <c:axId val="1033163967"/>
        <c:axId val="990287279"/>
      </c:barChart>
      <c:catAx>
        <c:axId val="1033163967"/>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Sprint Zones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0287279"/>
        <c:crosses val="autoZero"/>
        <c:auto val="1"/>
        <c:lblAlgn val="ctr"/>
        <c:lblOffset val="100"/>
        <c:noMultiLvlLbl val="0"/>
      </c:catAx>
      <c:valAx>
        <c:axId val="990287279"/>
        <c:scaling>
          <c:orientation val="minMax"/>
          <c:max val="200"/>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Sprint count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3163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Defenders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476159230096238"/>
          <c:y val="0.18300925925925926"/>
          <c:w val="0.80816426071741032"/>
          <c:h val="0.61706802274715655"/>
        </c:manualLayout>
      </c:layout>
      <c:barChart>
        <c:barDir val="col"/>
        <c:grouping val="clustered"/>
        <c:varyColors val="0"/>
        <c:ser>
          <c:idx val="0"/>
          <c:order val="0"/>
          <c:tx>
            <c:v>Training</c:v>
          </c:tx>
          <c:spPr>
            <a:solidFill>
              <a:prstClr val="black"/>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Figures!$G$10:$K$10</c:f>
                <c:numCache>
                  <c:formatCode>General</c:formatCode>
                  <c:ptCount val="5"/>
                  <c:pt idx="0">
                    <c:v>7.7</c:v>
                  </c:pt>
                  <c:pt idx="1">
                    <c:v>0.7</c:v>
                  </c:pt>
                  <c:pt idx="2">
                    <c:v>0.9</c:v>
                  </c:pt>
                  <c:pt idx="3">
                    <c:v>0.5</c:v>
                  </c:pt>
                  <c:pt idx="4">
                    <c:v>0.6</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Figures!$G$6:$K$6</c:f>
              <c:numCache>
                <c:formatCode>General</c:formatCode>
                <c:ptCount val="5"/>
                <c:pt idx="0">
                  <c:v>58.7</c:v>
                </c:pt>
                <c:pt idx="1">
                  <c:v>8.4</c:v>
                </c:pt>
                <c:pt idx="2">
                  <c:v>5</c:v>
                </c:pt>
                <c:pt idx="3">
                  <c:v>3.2</c:v>
                </c:pt>
                <c:pt idx="4">
                  <c:v>1.1000000000000001</c:v>
                </c:pt>
              </c:numCache>
            </c:numRef>
          </c:val>
          <c:extLst>
            <c:ext xmlns:c16="http://schemas.microsoft.com/office/drawing/2014/chart" uri="{C3380CC4-5D6E-409C-BE32-E72D297353CC}">
              <c16:uniqueId val="{00000000-0A61-43B5-84CE-2E70B18C40CB}"/>
            </c:ext>
          </c:extLst>
        </c:ser>
        <c:ser>
          <c:idx val="1"/>
          <c:order val="1"/>
          <c:tx>
            <c:v>Games</c:v>
          </c:tx>
          <c:spPr>
            <a:solidFill>
              <a:prstClr val="white"/>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Figures!$L$10:$P$10</c:f>
                <c:numCache>
                  <c:formatCode>General</c:formatCode>
                  <c:ptCount val="5"/>
                  <c:pt idx="0">
                    <c:v>20.5</c:v>
                  </c:pt>
                  <c:pt idx="1">
                    <c:v>5.4</c:v>
                  </c:pt>
                  <c:pt idx="2">
                    <c:v>2.8</c:v>
                  </c:pt>
                  <c:pt idx="3">
                    <c:v>2.7</c:v>
                  </c:pt>
                  <c:pt idx="4">
                    <c:v>0.5</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Figures!$L$6:$P$6</c:f>
              <c:numCache>
                <c:formatCode>General</c:formatCode>
                <c:ptCount val="5"/>
                <c:pt idx="0">
                  <c:v>140.69999999999999</c:v>
                </c:pt>
                <c:pt idx="1">
                  <c:v>20.5</c:v>
                </c:pt>
                <c:pt idx="2">
                  <c:v>10.8</c:v>
                </c:pt>
                <c:pt idx="3">
                  <c:v>4</c:v>
                </c:pt>
                <c:pt idx="4">
                  <c:v>0.7</c:v>
                </c:pt>
              </c:numCache>
            </c:numRef>
          </c:val>
          <c:extLst>
            <c:ext xmlns:c16="http://schemas.microsoft.com/office/drawing/2014/chart" uri="{C3380CC4-5D6E-409C-BE32-E72D297353CC}">
              <c16:uniqueId val="{00000001-0A61-43B5-84CE-2E70B18C40CB}"/>
            </c:ext>
          </c:extLst>
        </c:ser>
        <c:dLbls>
          <c:showLegendKey val="0"/>
          <c:showVal val="0"/>
          <c:showCatName val="0"/>
          <c:showSerName val="0"/>
          <c:showPercent val="0"/>
          <c:showBubbleSize val="0"/>
        </c:dLbls>
        <c:gapWidth val="100"/>
        <c:overlap val="-24"/>
        <c:axId val="1033104063"/>
        <c:axId val="990315567"/>
      </c:barChart>
      <c:catAx>
        <c:axId val="1033104063"/>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Sprint Zones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0315567"/>
        <c:crosses val="autoZero"/>
        <c:auto val="1"/>
        <c:lblAlgn val="ctr"/>
        <c:lblOffset val="100"/>
        <c:noMultiLvlLbl val="0"/>
      </c:catAx>
      <c:valAx>
        <c:axId val="990315567"/>
        <c:scaling>
          <c:orientation val="minMax"/>
          <c:max val="200"/>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Sprint count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31040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42825896762904"/>
          <c:y val="0.12010590295835627"/>
          <c:w val="0.79549759405074361"/>
          <c:h val="0.67997121158607932"/>
        </c:manualLayout>
      </c:layout>
      <c:barChart>
        <c:barDir val="col"/>
        <c:grouping val="clustered"/>
        <c:varyColors val="0"/>
        <c:ser>
          <c:idx val="0"/>
          <c:order val="0"/>
          <c:tx>
            <c:v>Training</c:v>
          </c:tx>
          <c:spPr>
            <a:solidFill>
              <a:prstClr val="black"/>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Figures!$R$8:$V$8</c:f>
                <c:numCache>
                  <c:formatCode>General</c:formatCode>
                  <c:ptCount val="5"/>
                  <c:pt idx="0">
                    <c:v>109</c:v>
                  </c:pt>
                  <c:pt idx="1">
                    <c:v>14</c:v>
                  </c:pt>
                  <c:pt idx="2">
                    <c:v>18</c:v>
                  </c:pt>
                  <c:pt idx="3">
                    <c:v>60</c:v>
                  </c:pt>
                  <c:pt idx="4">
                    <c:v>47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Figures!$R$4:$V$4</c:f>
              <c:numCache>
                <c:formatCode>General</c:formatCode>
                <c:ptCount val="5"/>
                <c:pt idx="0">
                  <c:v>808</c:v>
                </c:pt>
                <c:pt idx="1">
                  <c:v>239</c:v>
                </c:pt>
                <c:pt idx="2">
                  <c:v>232</c:v>
                </c:pt>
                <c:pt idx="3">
                  <c:v>224</c:v>
                </c:pt>
                <c:pt idx="4">
                  <c:v>101</c:v>
                </c:pt>
              </c:numCache>
            </c:numRef>
          </c:val>
          <c:extLst>
            <c:ext xmlns:c16="http://schemas.microsoft.com/office/drawing/2014/chart" uri="{C3380CC4-5D6E-409C-BE32-E72D297353CC}">
              <c16:uniqueId val="{00000000-0157-4F3F-9230-DF4FDB0648CE}"/>
            </c:ext>
          </c:extLst>
        </c:ser>
        <c:ser>
          <c:idx val="1"/>
          <c:order val="1"/>
          <c:tx>
            <c:v>Games</c:v>
          </c:tx>
          <c:spPr>
            <a:solidFill>
              <a:prstClr val="white"/>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Figures!$W$8:$AA$8</c:f>
                <c:numCache>
                  <c:formatCode>General</c:formatCode>
                  <c:ptCount val="5"/>
                  <c:pt idx="0">
                    <c:v>239</c:v>
                  </c:pt>
                  <c:pt idx="1">
                    <c:v>101</c:v>
                  </c:pt>
                  <c:pt idx="2">
                    <c:v>138</c:v>
                  </c:pt>
                  <c:pt idx="3">
                    <c:v>59</c:v>
                  </c:pt>
                  <c:pt idx="4">
                    <c:v>39</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Figures!$W$4:$AA$4</c:f>
              <c:numCache>
                <c:formatCode>General</c:formatCode>
                <c:ptCount val="5"/>
                <c:pt idx="0">
                  <c:v>1986</c:v>
                </c:pt>
                <c:pt idx="1">
                  <c:v>756</c:v>
                </c:pt>
                <c:pt idx="2">
                  <c:v>474</c:v>
                </c:pt>
                <c:pt idx="3">
                  <c:v>178</c:v>
                </c:pt>
                <c:pt idx="4">
                  <c:v>58</c:v>
                </c:pt>
              </c:numCache>
            </c:numRef>
          </c:val>
          <c:extLst>
            <c:ext xmlns:c16="http://schemas.microsoft.com/office/drawing/2014/chart" uri="{C3380CC4-5D6E-409C-BE32-E72D297353CC}">
              <c16:uniqueId val="{00000001-0157-4F3F-9230-DF4FDB0648CE}"/>
            </c:ext>
          </c:extLst>
        </c:ser>
        <c:dLbls>
          <c:showLegendKey val="0"/>
          <c:showVal val="0"/>
          <c:showCatName val="0"/>
          <c:showSerName val="0"/>
          <c:showPercent val="0"/>
          <c:showBubbleSize val="0"/>
        </c:dLbls>
        <c:gapWidth val="100"/>
        <c:overlap val="-24"/>
        <c:axId val="987915567"/>
        <c:axId val="990310575"/>
      </c:barChart>
      <c:catAx>
        <c:axId val="987915567"/>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Sprint Zones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0310575"/>
        <c:crosses val="autoZero"/>
        <c:auto val="1"/>
        <c:lblAlgn val="ctr"/>
        <c:lblOffset val="100"/>
        <c:noMultiLvlLbl val="0"/>
      </c:catAx>
      <c:valAx>
        <c:axId val="990310575"/>
        <c:scaling>
          <c:orientation val="minMax"/>
          <c:max val="3000"/>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Distance (m)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79155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42825896762904"/>
          <c:y val="0.11042848483255212"/>
          <c:w val="0.80938648293963256"/>
          <c:h val="0.68964862971188345"/>
        </c:manualLayout>
      </c:layout>
      <c:barChart>
        <c:barDir val="col"/>
        <c:grouping val="clustered"/>
        <c:varyColors val="0"/>
        <c:ser>
          <c:idx val="0"/>
          <c:order val="0"/>
          <c:tx>
            <c:v>Training</c:v>
          </c:tx>
          <c:spPr>
            <a:solidFill>
              <a:prstClr val="black"/>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Figures!$R$9:$V$9</c:f>
                <c:numCache>
                  <c:formatCode>General</c:formatCode>
                  <c:ptCount val="5"/>
                  <c:pt idx="0">
                    <c:v>111</c:v>
                  </c:pt>
                  <c:pt idx="1">
                    <c:v>17</c:v>
                  </c:pt>
                  <c:pt idx="2">
                    <c:v>13</c:v>
                  </c:pt>
                  <c:pt idx="3">
                    <c:v>42</c:v>
                  </c:pt>
                  <c:pt idx="4">
                    <c:v>38</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Figures!$R$5:$V$5</c:f>
              <c:numCache>
                <c:formatCode>General</c:formatCode>
                <c:ptCount val="5"/>
                <c:pt idx="0">
                  <c:v>825</c:v>
                </c:pt>
                <c:pt idx="1">
                  <c:v>260</c:v>
                </c:pt>
                <c:pt idx="2">
                  <c:v>261</c:v>
                </c:pt>
                <c:pt idx="3">
                  <c:v>207</c:v>
                </c:pt>
                <c:pt idx="4">
                  <c:v>79</c:v>
                </c:pt>
              </c:numCache>
            </c:numRef>
          </c:val>
          <c:extLst>
            <c:ext xmlns:c16="http://schemas.microsoft.com/office/drawing/2014/chart" uri="{C3380CC4-5D6E-409C-BE32-E72D297353CC}">
              <c16:uniqueId val="{00000000-92C6-4B92-A1E1-FB6A274F8E34}"/>
            </c:ext>
          </c:extLst>
        </c:ser>
        <c:ser>
          <c:idx val="1"/>
          <c:order val="1"/>
          <c:tx>
            <c:v>Games</c:v>
          </c:tx>
          <c:spPr>
            <a:solidFill>
              <a:prstClr val="white"/>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Figures!$W$9:$AA$9</c:f>
                <c:numCache>
                  <c:formatCode>General</c:formatCode>
                  <c:ptCount val="5"/>
                  <c:pt idx="0">
                    <c:v>850</c:v>
                  </c:pt>
                  <c:pt idx="1">
                    <c:v>172</c:v>
                  </c:pt>
                  <c:pt idx="2">
                    <c:v>91</c:v>
                  </c:pt>
                  <c:pt idx="3">
                    <c:v>46</c:v>
                  </c:pt>
                  <c:pt idx="4">
                    <c:v>27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Figures!$W$5:$AA$5</c:f>
              <c:numCache>
                <c:formatCode>General</c:formatCode>
                <c:ptCount val="5"/>
                <c:pt idx="0">
                  <c:v>2092</c:v>
                </c:pt>
                <c:pt idx="1">
                  <c:v>532</c:v>
                </c:pt>
                <c:pt idx="2">
                  <c:v>311</c:v>
                </c:pt>
                <c:pt idx="3">
                  <c:v>144</c:v>
                </c:pt>
                <c:pt idx="4">
                  <c:v>35</c:v>
                </c:pt>
              </c:numCache>
            </c:numRef>
          </c:val>
          <c:extLst>
            <c:ext xmlns:c16="http://schemas.microsoft.com/office/drawing/2014/chart" uri="{C3380CC4-5D6E-409C-BE32-E72D297353CC}">
              <c16:uniqueId val="{00000001-92C6-4B92-A1E1-FB6A274F8E34}"/>
            </c:ext>
          </c:extLst>
        </c:ser>
        <c:dLbls>
          <c:showLegendKey val="0"/>
          <c:showVal val="0"/>
          <c:showCatName val="0"/>
          <c:showSerName val="0"/>
          <c:showPercent val="0"/>
          <c:showBubbleSize val="0"/>
        </c:dLbls>
        <c:gapWidth val="100"/>
        <c:overlap val="-24"/>
        <c:axId val="981908863"/>
        <c:axId val="990279791"/>
      </c:barChart>
      <c:catAx>
        <c:axId val="981908863"/>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Sprint Zones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0279791"/>
        <c:crosses val="autoZero"/>
        <c:auto val="1"/>
        <c:lblAlgn val="ctr"/>
        <c:lblOffset val="100"/>
        <c:noMultiLvlLbl val="0"/>
      </c:catAx>
      <c:valAx>
        <c:axId val="990279791"/>
        <c:scaling>
          <c:orientation val="minMax"/>
          <c:max val="3000"/>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Distance (m)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1908863"/>
        <c:crosses val="autoZero"/>
        <c:crossBetween val="between"/>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42825896762904"/>
          <c:y val="9.10736485809438E-2"/>
          <c:w val="0.79827537182852149"/>
          <c:h val="0.70900346596349173"/>
        </c:manualLayout>
      </c:layout>
      <c:barChart>
        <c:barDir val="col"/>
        <c:grouping val="clustered"/>
        <c:varyColors val="0"/>
        <c:ser>
          <c:idx val="0"/>
          <c:order val="0"/>
          <c:tx>
            <c:v>Training</c:v>
          </c:tx>
          <c:spPr>
            <a:solidFill>
              <a:prstClr val="black"/>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Figures!$R$10:$V$10</c:f>
                <c:numCache>
                  <c:formatCode>General</c:formatCode>
                  <c:ptCount val="5"/>
                  <c:pt idx="0">
                    <c:v>60</c:v>
                  </c:pt>
                  <c:pt idx="1">
                    <c:v>20</c:v>
                  </c:pt>
                  <c:pt idx="2">
                    <c:v>42</c:v>
                  </c:pt>
                  <c:pt idx="3">
                    <c:v>33</c:v>
                  </c:pt>
                  <c:pt idx="4">
                    <c:v>34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Figures!$R$6:$V$6</c:f>
              <c:numCache>
                <c:formatCode>General</c:formatCode>
                <c:ptCount val="5"/>
                <c:pt idx="0">
                  <c:v>662</c:v>
                </c:pt>
                <c:pt idx="1">
                  <c:v>195</c:v>
                </c:pt>
                <c:pt idx="2">
                  <c:v>217</c:v>
                </c:pt>
                <c:pt idx="3">
                  <c:v>180</c:v>
                </c:pt>
                <c:pt idx="4">
                  <c:v>67</c:v>
                </c:pt>
              </c:numCache>
            </c:numRef>
          </c:val>
          <c:extLst>
            <c:ext xmlns:c16="http://schemas.microsoft.com/office/drawing/2014/chart" uri="{C3380CC4-5D6E-409C-BE32-E72D297353CC}">
              <c16:uniqueId val="{00000000-DD59-4597-AF92-78B339D1674C}"/>
            </c:ext>
          </c:extLst>
        </c:ser>
        <c:ser>
          <c:idx val="1"/>
          <c:order val="1"/>
          <c:tx>
            <c:v>Games</c:v>
          </c:tx>
          <c:spPr>
            <a:solidFill>
              <a:prstClr val="white"/>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Figures!$W$10:$AA$10</c:f>
                <c:numCache>
                  <c:formatCode>General</c:formatCode>
                  <c:ptCount val="5"/>
                  <c:pt idx="0">
                    <c:v>239</c:v>
                  </c:pt>
                  <c:pt idx="1">
                    <c:v>141</c:v>
                  </c:pt>
                  <c:pt idx="2">
                    <c:v>100</c:v>
                  </c:pt>
                  <c:pt idx="3">
                    <c:v>116</c:v>
                  </c:pt>
                  <c:pt idx="4">
                    <c:v>21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Figures!$W$6:$AA$6</c:f>
              <c:numCache>
                <c:formatCode>General</c:formatCode>
                <c:ptCount val="5"/>
                <c:pt idx="0">
                  <c:v>1868</c:v>
                </c:pt>
                <c:pt idx="1">
                  <c:v>496</c:v>
                </c:pt>
                <c:pt idx="2">
                  <c:v>340</c:v>
                </c:pt>
                <c:pt idx="3">
                  <c:v>158</c:v>
                </c:pt>
                <c:pt idx="4">
                  <c:v>28</c:v>
                </c:pt>
              </c:numCache>
            </c:numRef>
          </c:val>
          <c:extLst>
            <c:ext xmlns:c16="http://schemas.microsoft.com/office/drawing/2014/chart" uri="{C3380CC4-5D6E-409C-BE32-E72D297353CC}">
              <c16:uniqueId val="{00000001-DD59-4597-AF92-78B339D1674C}"/>
            </c:ext>
          </c:extLst>
        </c:ser>
        <c:dLbls>
          <c:showLegendKey val="0"/>
          <c:showVal val="0"/>
          <c:showCatName val="0"/>
          <c:showSerName val="0"/>
          <c:showPercent val="0"/>
          <c:showBubbleSize val="0"/>
        </c:dLbls>
        <c:gapWidth val="100"/>
        <c:overlap val="-24"/>
        <c:axId val="987917567"/>
        <c:axId val="990307247"/>
      </c:barChart>
      <c:catAx>
        <c:axId val="987917567"/>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Sprint Zones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0307247"/>
        <c:crosses val="autoZero"/>
        <c:auto val="1"/>
        <c:lblAlgn val="ctr"/>
        <c:lblOffset val="100"/>
        <c:noMultiLvlLbl val="0"/>
      </c:catAx>
      <c:valAx>
        <c:axId val="990307247"/>
        <c:scaling>
          <c:orientation val="minMax"/>
          <c:max val="3000"/>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Distance (m)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79175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09492563429571"/>
          <c:y val="5.0925925925925923E-2"/>
          <c:w val="0.77942825896762891"/>
          <c:h val="0.8416746864975212"/>
        </c:manualLayout>
      </c:layout>
      <c:barChart>
        <c:barDir val="col"/>
        <c:grouping val="clustered"/>
        <c:varyColors val="0"/>
        <c:ser>
          <c:idx val="0"/>
          <c:order val="0"/>
          <c:tx>
            <c:strRef>
              <c:f>'Figures and Tables'!$A$2</c:f>
              <c:strCache>
                <c:ptCount val="1"/>
                <c:pt idx="0">
                  <c:v>N</c:v>
                </c:pt>
              </c:strCache>
            </c:strRef>
          </c:tx>
          <c:spPr>
            <a:solidFill>
              <a:prstClr val="black"/>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 and Tables'!$C$2,'Figures and Tables'!$E$2,'Figures and Tables'!$G$2)</c:f>
                <c:numCache>
                  <c:formatCode>General</c:formatCode>
                  <c:ptCount val="3"/>
                  <c:pt idx="0">
                    <c:v>2.7440000000000002</c:v>
                  </c:pt>
                  <c:pt idx="1">
                    <c:v>3.24</c:v>
                  </c:pt>
                  <c:pt idx="2">
                    <c:v>3.395</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('Figures and Tables'!$B$1,'Figures and Tables'!$D$1,'Figures and Tables'!$F$1)</c:f>
              <c:strCache>
                <c:ptCount val="3"/>
                <c:pt idx="0">
                  <c:v>September</c:v>
                </c:pt>
                <c:pt idx="1">
                  <c:v>October</c:v>
                </c:pt>
                <c:pt idx="2">
                  <c:v>November</c:v>
                </c:pt>
              </c:strCache>
            </c:strRef>
          </c:cat>
          <c:val>
            <c:numRef>
              <c:f>('Figures and Tables'!$B$2,'Figures and Tables'!$D$2,'Figures and Tables'!$F$2)</c:f>
              <c:numCache>
                <c:formatCode>General</c:formatCode>
                <c:ptCount val="3"/>
                <c:pt idx="0">
                  <c:v>4.5599999999999996</c:v>
                </c:pt>
                <c:pt idx="1">
                  <c:v>5.33</c:v>
                </c:pt>
                <c:pt idx="2">
                  <c:v>5.44</c:v>
                </c:pt>
              </c:numCache>
            </c:numRef>
          </c:val>
          <c:extLst>
            <c:ext xmlns:c16="http://schemas.microsoft.com/office/drawing/2014/chart" uri="{C3380CC4-5D6E-409C-BE32-E72D297353CC}">
              <c16:uniqueId val="{00000000-22FD-4E4D-99C1-DE097D0EB506}"/>
            </c:ext>
          </c:extLst>
        </c:ser>
        <c:ser>
          <c:idx val="1"/>
          <c:order val="1"/>
          <c:tx>
            <c:strRef>
              <c:f>'Figures and Tables'!$A$3</c:f>
              <c:strCache>
                <c:ptCount val="1"/>
                <c:pt idx="0">
                  <c:v>M/E</c:v>
                </c:pt>
              </c:strCache>
            </c:strRef>
          </c:tx>
          <c:spPr>
            <a:solidFill>
              <a:prstClr val="white"/>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 and Tables'!$C$3,'Figures and Tables'!$E$3,'Figures and Tables'!$G$3)</c:f>
                <c:numCache>
                  <c:formatCode>General</c:formatCode>
                  <c:ptCount val="3"/>
                  <c:pt idx="0">
                    <c:v>3.1139999999999999</c:v>
                  </c:pt>
                  <c:pt idx="1">
                    <c:v>3.5070000000000001</c:v>
                  </c:pt>
                  <c:pt idx="2">
                    <c:v>4.7640000000000002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('Figures and Tables'!$B$1,'Figures and Tables'!$D$1,'Figures and Tables'!$F$1)</c:f>
              <c:strCache>
                <c:ptCount val="3"/>
                <c:pt idx="0">
                  <c:v>September</c:v>
                </c:pt>
                <c:pt idx="1">
                  <c:v>October</c:v>
                </c:pt>
                <c:pt idx="2">
                  <c:v>November</c:v>
                </c:pt>
              </c:strCache>
            </c:strRef>
          </c:cat>
          <c:val>
            <c:numRef>
              <c:f>('Figures and Tables'!$B$3,'Figures and Tables'!$D$3,'Figures and Tables'!$F$3)</c:f>
              <c:numCache>
                <c:formatCode>General</c:formatCode>
                <c:ptCount val="3"/>
                <c:pt idx="0">
                  <c:v>5.8</c:v>
                </c:pt>
                <c:pt idx="1">
                  <c:v>6.6</c:v>
                </c:pt>
                <c:pt idx="2">
                  <c:v>6.2</c:v>
                </c:pt>
              </c:numCache>
            </c:numRef>
          </c:val>
          <c:extLst>
            <c:ext xmlns:c16="http://schemas.microsoft.com/office/drawing/2014/chart" uri="{C3380CC4-5D6E-409C-BE32-E72D297353CC}">
              <c16:uniqueId val="{00000001-22FD-4E4D-99C1-DE097D0EB506}"/>
            </c:ext>
          </c:extLst>
        </c:ser>
        <c:dLbls>
          <c:showLegendKey val="0"/>
          <c:showVal val="0"/>
          <c:showCatName val="0"/>
          <c:showSerName val="0"/>
          <c:showPercent val="0"/>
          <c:showBubbleSize val="0"/>
        </c:dLbls>
        <c:gapWidth val="100"/>
        <c:overlap val="-24"/>
        <c:axId val="901672376"/>
        <c:axId val="901676640"/>
      </c:barChart>
      <c:catAx>
        <c:axId val="9016723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1676640"/>
        <c:crosses val="autoZero"/>
        <c:auto val="1"/>
        <c:lblAlgn val="ctr"/>
        <c:lblOffset val="100"/>
        <c:noMultiLvlLbl val="0"/>
      </c:catAx>
      <c:valAx>
        <c:axId val="901676640"/>
        <c:scaling>
          <c:orientation val="minMax"/>
        </c:scaling>
        <c:delete val="0"/>
        <c:axPos val="l"/>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Global PSQI</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1672376"/>
        <c:crosses val="autoZero"/>
        <c:crossBetween val="between"/>
      </c:valAx>
      <c:spPr>
        <a:noFill/>
        <a:ln>
          <a:noFill/>
        </a:ln>
        <a:effectLst/>
      </c:spPr>
    </c:plotArea>
    <c:legend>
      <c:legendPos val="b"/>
      <c:layout>
        <c:manualLayout>
          <c:xMode val="edge"/>
          <c:yMode val="edge"/>
          <c:x val="0.61711964129483809"/>
          <c:y val="3.9518810148731376E-2"/>
          <c:w val="0.18242738407699041"/>
          <c:h val="9.47404491105278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03951762561747"/>
          <c:y val="5.0925925925925923E-2"/>
          <c:w val="0.79278391863724873"/>
          <c:h val="0.83299358413531654"/>
        </c:manualLayout>
      </c:layout>
      <c:barChart>
        <c:barDir val="col"/>
        <c:grouping val="clustered"/>
        <c:varyColors val="0"/>
        <c:ser>
          <c:idx val="0"/>
          <c:order val="0"/>
          <c:tx>
            <c:strRef>
              <c:f>'Figures and Tables'!$A$7</c:f>
              <c:strCache>
                <c:ptCount val="1"/>
                <c:pt idx="0">
                  <c:v>N</c:v>
                </c:pt>
              </c:strCache>
            </c:strRef>
          </c:tx>
          <c:spPr>
            <a:solidFill>
              <a:prstClr val="black"/>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 and Tables'!$C$7,'Figures and Tables'!$E$7,'Figures and Tables'!$G$7)</c:f>
                <c:numCache>
                  <c:formatCode>General</c:formatCode>
                  <c:ptCount val="3"/>
                  <c:pt idx="0">
                    <c:v>13.4</c:v>
                  </c:pt>
                  <c:pt idx="1">
                    <c:v>17.2</c:v>
                  </c:pt>
                  <c:pt idx="2">
                    <c:v>13.2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('Figures and Tables'!$B$1,'Figures and Tables'!$D$1,'Figures and Tables'!$F$1)</c:f>
              <c:strCache>
                <c:ptCount val="3"/>
                <c:pt idx="0">
                  <c:v>September</c:v>
                </c:pt>
                <c:pt idx="1">
                  <c:v>October</c:v>
                </c:pt>
                <c:pt idx="2">
                  <c:v>November</c:v>
                </c:pt>
              </c:strCache>
            </c:strRef>
          </c:cat>
          <c:val>
            <c:numRef>
              <c:f>('Figures and Tables'!$B$7,'Figures and Tables'!$D$7,'Figures and Tables'!$F$7)</c:f>
              <c:numCache>
                <c:formatCode>General</c:formatCode>
                <c:ptCount val="3"/>
                <c:pt idx="0">
                  <c:v>82.2</c:v>
                </c:pt>
                <c:pt idx="1">
                  <c:v>71.3</c:v>
                </c:pt>
                <c:pt idx="2">
                  <c:v>68</c:v>
                </c:pt>
              </c:numCache>
            </c:numRef>
          </c:val>
          <c:extLst>
            <c:ext xmlns:c16="http://schemas.microsoft.com/office/drawing/2014/chart" uri="{C3380CC4-5D6E-409C-BE32-E72D297353CC}">
              <c16:uniqueId val="{00000000-E622-4B8D-B0F0-56196605D56D}"/>
            </c:ext>
          </c:extLst>
        </c:ser>
        <c:ser>
          <c:idx val="1"/>
          <c:order val="1"/>
          <c:tx>
            <c:strRef>
              <c:f>'Figures and Tables'!$A$8</c:f>
              <c:strCache>
                <c:ptCount val="1"/>
                <c:pt idx="0">
                  <c:v>M/E</c:v>
                </c:pt>
              </c:strCache>
            </c:strRef>
          </c:tx>
          <c:spPr>
            <a:solidFill>
              <a:prstClr val="white"/>
            </a:solidFill>
            <a:ln>
              <a:solidFill>
                <a:prstClr val="black"/>
              </a:solidFill>
            </a:ln>
            <a:effectLst>
              <a:outerShdw blurRad="57150" dist="19050" dir="5400000" algn="ctr" rotWithShape="0">
                <a:srgbClr val="000000">
                  <a:alpha val="63000"/>
                </a:srgbClr>
              </a:outerShdw>
            </a:effectLst>
          </c:spPr>
          <c:invertIfNegative val="0"/>
          <c:errBars>
            <c:errBarType val="plus"/>
            <c:errValType val="cust"/>
            <c:noEndCap val="0"/>
            <c:plus>
              <c:numRef>
                <c:f>('Figures and Tables'!$C$8,'Figures and Tables'!$E$8,'Figures and Tables'!$G$8)</c:f>
                <c:numCache>
                  <c:formatCode>General</c:formatCode>
                  <c:ptCount val="3"/>
                  <c:pt idx="0">
                    <c:v>24.2</c:v>
                  </c:pt>
                  <c:pt idx="1">
                    <c:v>23.2</c:v>
                  </c:pt>
                  <c:pt idx="2">
                    <c:v>18.100000000000001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('Figures and Tables'!$B$1,'Figures and Tables'!$D$1,'Figures and Tables'!$F$1)</c:f>
              <c:strCache>
                <c:ptCount val="3"/>
                <c:pt idx="0">
                  <c:v>September</c:v>
                </c:pt>
                <c:pt idx="1">
                  <c:v>October</c:v>
                </c:pt>
                <c:pt idx="2">
                  <c:v>November</c:v>
                </c:pt>
              </c:strCache>
            </c:strRef>
          </c:cat>
          <c:val>
            <c:numRef>
              <c:f>('Figures and Tables'!$B$8,'Figures and Tables'!$D$8,'Figures and Tables'!$F$8)</c:f>
              <c:numCache>
                <c:formatCode>General</c:formatCode>
                <c:ptCount val="3"/>
                <c:pt idx="0">
                  <c:v>72.400000000000006</c:v>
                </c:pt>
                <c:pt idx="1">
                  <c:v>68.7</c:v>
                </c:pt>
                <c:pt idx="2">
                  <c:v>65.7</c:v>
                </c:pt>
              </c:numCache>
            </c:numRef>
          </c:val>
          <c:extLst>
            <c:ext xmlns:c16="http://schemas.microsoft.com/office/drawing/2014/chart" uri="{C3380CC4-5D6E-409C-BE32-E72D297353CC}">
              <c16:uniqueId val="{00000001-E622-4B8D-B0F0-56196605D56D}"/>
            </c:ext>
          </c:extLst>
        </c:ser>
        <c:dLbls>
          <c:showLegendKey val="0"/>
          <c:showVal val="0"/>
          <c:showCatName val="0"/>
          <c:showSerName val="0"/>
          <c:showPercent val="0"/>
          <c:showBubbleSize val="0"/>
        </c:dLbls>
        <c:gapWidth val="100"/>
        <c:overlap val="-24"/>
        <c:axId val="901716000"/>
        <c:axId val="901719936"/>
      </c:barChart>
      <c:catAx>
        <c:axId val="9017160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1719936"/>
        <c:crosses val="autoZero"/>
        <c:auto val="1"/>
        <c:lblAlgn val="ctr"/>
        <c:lblOffset val="100"/>
        <c:noMultiLvlLbl val="0"/>
      </c:catAx>
      <c:valAx>
        <c:axId val="901719936"/>
        <c:scaling>
          <c:orientation val="minMax"/>
          <c:max val="100"/>
        </c:scaling>
        <c:delete val="0"/>
        <c:axPos val="l"/>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Wellness (AU)</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1716000"/>
        <c:crosses val="autoZero"/>
        <c:crossBetween val="between"/>
      </c:valAx>
      <c:spPr>
        <a:noFill/>
        <a:ln>
          <a:noFill/>
        </a:ln>
        <a:effectLst/>
      </c:spPr>
    </c:plotArea>
    <c:legend>
      <c:legendPos val="b"/>
      <c:layout>
        <c:manualLayout>
          <c:xMode val="edge"/>
          <c:yMode val="edge"/>
          <c:x val="0.59775666073433897"/>
          <c:y val="4.2382502187226563E-2"/>
          <c:w val="0.18257953368839741"/>
          <c:h val="9.095083114610673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Figures!$A$2</c:f>
              <c:strCache>
                <c:ptCount val="1"/>
                <c:pt idx="0">
                  <c:v>AH</c:v>
                </c:pt>
              </c:strCache>
            </c:strRef>
          </c:tx>
          <c:spPr>
            <a:solidFill>
              <a:schemeClr val="tx2"/>
            </a:solidFill>
            <a:ln>
              <a:solidFill>
                <a:schemeClr val="tx2"/>
              </a:solidFill>
            </a:ln>
            <a:effectLst>
              <a:outerShdw blurRad="57150" dist="19050" dir="5400000" algn="ctr" rotWithShape="0">
                <a:srgbClr val="000000">
                  <a:alpha val="63000"/>
                </a:srgbClr>
              </a:outerShdw>
            </a:effectLst>
          </c:spPr>
          <c:invertIfNegative val="0"/>
          <c:errBars>
            <c:errBarType val="plus"/>
            <c:errValType val="cust"/>
            <c:noEndCap val="0"/>
            <c:plus>
              <c:numRef>
                <c:f>Figures!$B$3:$L$3</c:f>
                <c:numCache>
                  <c:formatCode>General</c:formatCode>
                  <c:ptCount val="11"/>
                  <c:pt idx="0">
                    <c:v>15.5</c:v>
                  </c:pt>
                  <c:pt idx="1">
                    <c:v>21</c:v>
                  </c:pt>
                  <c:pt idx="2">
                    <c:v>17</c:v>
                  </c:pt>
                  <c:pt idx="3">
                    <c:v>19</c:v>
                  </c:pt>
                  <c:pt idx="4">
                    <c:v>18</c:v>
                  </c:pt>
                  <c:pt idx="5">
                    <c:v>15</c:v>
                  </c:pt>
                  <c:pt idx="6">
                    <c:v>17</c:v>
                  </c:pt>
                  <c:pt idx="7">
                    <c:v>13</c:v>
                  </c:pt>
                  <c:pt idx="8">
                    <c:v>12</c:v>
                  </c:pt>
                  <c:pt idx="9">
                    <c:v>15</c:v>
                  </c:pt>
                  <c:pt idx="10">
                    <c:v>14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Figures!$B$2:$L$2</c:f>
              <c:numCache>
                <c:formatCode>General</c:formatCode>
                <c:ptCount val="11"/>
                <c:pt idx="0">
                  <c:v>83.5</c:v>
                </c:pt>
                <c:pt idx="1">
                  <c:v>77</c:v>
                </c:pt>
                <c:pt idx="2">
                  <c:v>76</c:v>
                </c:pt>
                <c:pt idx="3">
                  <c:v>73</c:v>
                </c:pt>
                <c:pt idx="4">
                  <c:v>69</c:v>
                </c:pt>
                <c:pt idx="5">
                  <c:v>71</c:v>
                </c:pt>
                <c:pt idx="6">
                  <c:v>72</c:v>
                </c:pt>
                <c:pt idx="7">
                  <c:v>70</c:v>
                </c:pt>
                <c:pt idx="8">
                  <c:v>72</c:v>
                </c:pt>
                <c:pt idx="9">
                  <c:v>71</c:v>
                </c:pt>
                <c:pt idx="10">
                  <c:v>70</c:v>
                </c:pt>
              </c:numCache>
            </c:numRef>
          </c:val>
          <c:extLst>
            <c:ext xmlns:c16="http://schemas.microsoft.com/office/drawing/2014/chart" uri="{C3380CC4-5D6E-409C-BE32-E72D297353CC}">
              <c16:uniqueId val="{00000000-86EE-4999-8881-D27E8B1B2A88}"/>
            </c:ext>
          </c:extLst>
        </c:ser>
        <c:ser>
          <c:idx val="1"/>
          <c:order val="1"/>
          <c:tx>
            <c:strRef>
              <c:f>Figures!$A$4</c:f>
              <c:strCache>
                <c:ptCount val="1"/>
                <c:pt idx="0">
                  <c:v>BA</c:v>
                </c:pt>
              </c:strCache>
            </c:strRef>
          </c:tx>
          <c:spPr>
            <a:solidFill>
              <a:schemeClr val="bg1"/>
            </a:solidFill>
            <a:ln>
              <a:solidFill>
                <a:schemeClr val="tx2"/>
              </a:solidFill>
            </a:ln>
            <a:effectLst>
              <a:outerShdw blurRad="57150" dist="19050" dir="5400000" algn="ctr" rotWithShape="0">
                <a:srgbClr val="000000">
                  <a:alpha val="63000"/>
                </a:srgbClr>
              </a:outerShdw>
            </a:effectLst>
          </c:spPr>
          <c:invertIfNegative val="0"/>
          <c:errBars>
            <c:errBarType val="plus"/>
            <c:errValType val="cust"/>
            <c:noEndCap val="0"/>
            <c:plus>
              <c:numRef>
                <c:f>Figures!$B$5:$L$5</c:f>
                <c:numCache>
                  <c:formatCode>General</c:formatCode>
                  <c:ptCount val="11"/>
                  <c:pt idx="0">
                    <c:v>17.2</c:v>
                  </c:pt>
                  <c:pt idx="1">
                    <c:v>18</c:v>
                  </c:pt>
                  <c:pt idx="2">
                    <c:v>18</c:v>
                  </c:pt>
                  <c:pt idx="3">
                    <c:v>18</c:v>
                  </c:pt>
                  <c:pt idx="4">
                    <c:v>18</c:v>
                  </c:pt>
                  <c:pt idx="5">
                    <c:v>19</c:v>
                  </c:pt>
                  <c:pt idx="6">
                    <c:v>15</c:v>
                  </c:pt>
                  <c:pt idx="7">
                    <c:v>19</c:v>
                  </c:pt>
                  <c:pt idx="8">
                    <c:v>19</c:v>
                  </c:pt>
                  <c:pt idx="9">
                    <c:v>21</c:v>
                  </c:pt>
                  <c:pt idx="10">
                    <c:v>20</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Figures!$B$4:$L$4</c:f>
              <c:numCache>
                <c:formatCode>General</c:formatCode>
                <c:ptCount val="11"/>
                <c:pt idx="0">
                  <c:v>76.400000000000006</c:v>
                </c:pt>
                <c:pt idx="1">
                  <c:v>75</c:v>
                </c:pt>
                <c:pt idx="2">
                  <c:v>72</c:v>
                </c:pt>
                <c:pt idx="3">
                  <c:v>67</c:v>
                </c:pt>
                <c:pt idx="4">
                  <c:v>69</c:v>
                </c:pt>
                <c:pt idx="5">
                  <c:v>65</c:v>
                </c:pt>
                <c:pt idx="6">
                  <c:v>71</c:v>
                </c:pt>
                <c:pt idx="7">
                  <c:v>66</c:v>
                </c:pt>
                <c:pt idx="8">
                  <c:v>69</c:v>
                </c:pt>
                <c:pt idx="9">
                  <c:v>66</c:v>
                </c:pt>
                <c:pt idx="10">
                  <c:v>65</c:v>
                </c:pt>
              </c:numCache>
            </c:numRef>
          </c:val>
          <c:extLst>
            <c:ext xmlns:c16="http://schemas.microsoft.com/office/drawing/2014/chart" uri="{C3380CC4-5D6E-409C-BE32-E72D297353CC}">
              <c16:uniqueId val="{00000001-86EE-4999-8881-D27E8B1B2A88}"/>
            </c:ext>
          </c:extLst>
        </c:ser>
        <c:dLbls>
          <c:showLegendKey val="0"/>
          <c:showVal val="0"/>
          <c:showCatName val="0"/>
          <c:showSerName val="0"/>
          <c:showPercent val="0"/>
          <c:showBubbleSize val="0"/>
        </c:dLbls>
        <c:gapWidth val="100"/>
        <c:overlap val="-24"/>
        <c:axId val="223841160"/>
        <c:axId val="223843456"/>
      </c:barChart>
      <c:catAx>
        <c:axId val="223841160"/>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Week</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3843456"/>
        <c:crosses val="autoZero"/>
        <c:auto val="1"/>
        <c:lblAlgn val="ctr"/>
        <c:lblOffset val="100"/>
        <c:noMultiLvlLbl val="0"/>
      </c:catAx>
      <c:valAx>
        <c:axId val="223843456"/>
        <c:scaling>
          <c:orientation val="minMax"/>
          <c:max val="100"/>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Wellness (AU)</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3841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7224A-10ED-46A2-8051-6BD7B7A2A89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3679E7E-A770-4ED3-9322-B691AF56DD09}">
      <dgm:prSet/>
      <dgm:spPr/>
      <dgm:t>
        <a:bodyPr/>
        <a:lstStyle/>
        <a:p>
          <a:r>
            <a:rPr lang="en-US" dirty="0"/>
            <a:t>Small portion of the literature devoted to collegiate athletes &amp; even less devoted to female athletes. </a:t>
          </a:r>
        </a:p>
      </dgm:t>
    </dgm:pt>
    <dgm:pt modelId="{1C291470-7400-469E-92F6-7670C4BC8F85}" type="parTrans" cxnId="{CB52FD1E-375E-4016-BCEF-EBA10FA93E22}">
      <dgm:prSet/>
      <dgm:spPr/>
      <dgm:t>
        <a:bodyPr/>
        <a:lstStyle/>
        <a:p>
          <a:endParaRPr lang="en-US"/>
        </a:p>
      </dgm:t>
    </dgm:pt>
    <dgm:pt modelId="{2F5AA012-CA73-4974-9EA1-802BCA5034E6}" type="sibTrans" cxnId="{CB52FD1E-375E-4016-BCEF-EBA10FA93E22}">
      <dgm:prSet/>
      <dgm:spPr/>
      <dgm:t>
        <a:bodyPr/>
        <a:lstStyle/>
        <a:p>
          <a:endParaRPr lang="en-US"/>
        </a:p>
      </dgm:t>
    </dgm:pt>
    <dgm:pt modelId="{3AE60927-EE82-41D0-B335-5BA518D690D2}">
      <dgm:prSet/>
      <dgm:spPr/>
      <dgm:t>
        <a:bodyPr/>
        <a:lstStyle/>
        <a:p>
          <a:r>
            <a:rPr lang="en-US" dirty="0"/>
            <a:t>Collegiate athletes are unique due to the academic demands of the student-athlete. </a:t>
          </a:r>
        </a:p>
      </dgm:t>
    </dgm:pt>
    <dgm:pt modelId="{AEB00BFC-7C40-4C21-BFB8-A30AA00ECE47}" type="parTrans" cxnId="{A2C25D0D-A8A6-4863-B959-8817B6B3843D}">
      <dgm:prSet/>
      <dgm:spPr/>
      <dgm:t>
        <a:bodyPr/>
        <a:lstStyle/>
        <a:p>
          <a:endParaRPr lang="en-US"/>
        </a:p>
      </dgm:t>
    </dgm:pt>
    <dgm:pt modelId="{288615AE-E79B-4A78-A7B4-09E044FE9341}" type="sibTrans" cxnId="{A2C25D0D-A8A6-4863-B959-8817B6B3843D}">
      <dgm:prSet/>
      <dgm:spPr/>
      <dgm:t>
        <a:bodyPr/>
        <a:lstStyle/>
        <a:p>
          <a:endParaRPr lang="en-US"/>
        </a:p>
      </dgm:t>
    </dgm:pt>
    <dgm:pt modelId="{677F03F2-0A6E-4F6B-9088-258F6F72A88C}">
      <dgm:prSet/>
      <dgm:spPr/>
      <dgm:t>
        <a:bodyPr/>
        <a:lstStyle/>
        <a:p>
          <a:r>
            <a:rPr lang="en-US" dirty="0"/>
            <a:t>Female athletes are different from their male counterparts physiologically and psychologically. </a:t>
          </a:r>
        </a:p>
      </dgm:t>
    </dgm:pt>
    <dgm:pt modelId="{C168B930-8922-44F8-8FE0-919B32AA36B2}" type="parTrans" cxnId="{33C30225-5C0A-4B82-ACEA-42CBEA77316D}">
      <dgm:prSet/>
      <dgm:spPr/>
      <dgm:t>
        <a:bodyPr/>
        <a:lstStyle/>
        <a:p>
          <a:endParaRPr lang="en-US"/>
        </a:p>
      </dgm:t>
    </dgm:pt>
    <dgm:pt modelId="{BAA32CC9-1579-430D-99FF-9EA1FEB08955}" type="sibTrans" cxnId="{33C30225-5C0A-4B82-ACEA-42CBEA77316D}">
      <dgm:prSet/>
      <dgm:spPr/>
      <dgm:t>
        <a:bodyPr/>
        <a:lstStyle/>
        <a:p>
          <a:endParaRPr lang="en-US"/>
        </a:p>
      </dgm:t>
    </dgm:pt>
    <dgm:pt modelId="{5C90B2C5-09E3-43B0-91B8-F68DF3406B0D}">
      <dgm:prSet/>
      <dgm:spPr/>
      <dgm:t>
        <a:bodyPr/>
        <a:lstStyle/>
        <a:p>
          <a:r>
            <a:rPr lang="en-US" dirty="0"/>
            <a:t>Longitudinal assessment of 7 years and counting</a:t>
          </a:r>
        </a:p>
      </dgm:t>
    </dgm:pt>
    <dgm:pt modelId="{48C3B99F-8F7F-44B4-B015-31F9CE8E4851}" type="parTrans" cxnId="{E4855F9C-458A-4282-96C5-3185C03A5F5D}">
      <dgm:prSet/>
      <dgm:spPr/>
      <dgm:t>
        <a:bodyPr/>
        <a:lstStyle/>
        <a:p>
          <a:endParaRPr lang="en-US"/>
        </a:p>
      </dgm:t>
    </dgm:pt>
    <dgm:pt modelId="{0A013CA4-A4B5-4087-8FBA-B1124D092657}" type="sibTrans" cxnId="{E4855F9C-458A-4282-96C5-3185C03A5F5D}">
      <dgm:prSet/>
      <dgm:spPr/>
      <dgm:t>
        <a:bodyPr/>
        <a:lstStyle/>
        <a:p>
          <a:endParaRPr lang="en-US"/>
        </a:p>
      </dgm:t>
    </dgm:pt>
    <dgm:pt modelId="{441B5FB0-C663-479D-AE0C-0D2A2049307D}" type="pres">
      <dgm:prSet presAssocID="{E3C7224A-10ED-46A2-8051-6BD7B7A2A895}" presName="vert0" presStyleCnt="0">
        <dgm:presLayoutVars>
          <dgm:dir/>
          <dgm:animOne val="branch"/>
          <dgm:animLvl val="lvl"/>
        </dgm:presLayoutVars>
      </dgm:prSet>
      <dgm:spPr/>
    </dgm:pt>
    <dgm:pt modelId="{9136C59A-8B95-47B0-B459-018161E645AE}" type="pres">
      <dgm:prSet presAssocID="{73679E7E-A770-4ED3-9322-B691AF56DD09}" presName="thickLine" presStyleLbl="alignNode1" presStyleIdx="0" presStyleCnt="4"/>
      <dgm:spPr/>
    </dgm:pt>
    <dgm:pt modelId="{D89A39B3-FD44-41F6-92F7-9E7E642A6580}" type="pres">
      <dgm:prSet presAssocID="{73679E7E-A770-4ED3-9322-B691AF56DD09}" presName="horz1" presStyleCnt="0"/>
      <dgm:spPr/>
    </dgm:pt>
    <dgm:pt modelId="{DB3838E2-55FD-4260-99A0-6FBDC817C57B}" type="pres">
      <dgm:prSet presAssocID="{73679E7E-A770-4ED3-9322-B691AF56DD09}" presName="tx1" presStyleLbl="revTx" presStyleIdx="0" presStyleCnt="4"/>
      <dgm:spPr/>
    </dgm:pt>
    <dgm:pt modelId="{9AB13795-4ABB-440D-B575-F63C94C6B666}" type="pres">
      <dgm:prSet presAssocID="{73679E7E-A770-4ED3-9322-B691AF56DD09}" presName="vert1" presStyleCnt="0"/>
      <dgm:spPr/>
    </dgm:pt>
    <dgm:pt modelId="{E7D81584-D7C9-462F-882B-BA70CAF491FB}" type="pres">
      <dgm:prSet presAssocID="{3AE60927-EE82-41D0-B335-5BA518D690D2}" presName="thickLine" presStyleLbl="alignNode1" presStyleIdx="1" presStyleCnt="4"/>
      <dgm:spPr/>
    </dgm:pt>
    <dgm:pt modelId="{D2B4ADC4-00D8-4132-8F4B-F8F79B6CF11F}" type="pres">
      <dgm:prSet presAssocID="{3AE60927-EE82-41D0-B335-5BA518D690D2}" presName="horz1" presStyleCnt="0"/>
      <dgm:spPr/>
    </dgm:pt>
    <dgm:pt modelId="{A705FCB8-B3BD-44B1-B94F-D25456837DEF}" type="pres">
      <dgm:prSet presAssocID="{3AE60927-EE82-41D0-B335-5BA518D690D2}" presName="tx1" presStyleLbl="revTx" presStyleIdx="1" presStyleCnt="4"/>
      <dgm:spPr/>
    </dgm:pt>
    <dgm:pt modelId="{F5A79A97-CF2C-49AC-850E-4EAEEC12E9CD}" type="pres">
      <dgm:prSet presAssocID="{3AE60927-EE82-41D0-B335-5BA518D690D2}" presName="vert1" presStyleCnt="0"/>
      <dgm:spPr/>
    </dgm:pt>
    <dgm:pt modelId="{D655E275-5F2F-4524-B755-126384DFEDF1}" type="pres">
      <dgm:prSet presAssocID="{677F03F2-0A6E-4F6B-9088-258F6F72A88C}" presName="thickLine" presStyleLbl="alignNode1" presStyleIdx="2" presStyleCnt="4"/>
      <dgm:spPr/>
    </dgm:pt>
    <dgm:pt modelId="{1B4D4163-3006-4B21-9DA3-4B94C11735EB}" type="pres">
      <dgm:prSet presAssocID="{677F03F2-0A6E-4F6B-9088-258F6F72A88C}" presName="horz1" presStyleCnt="0"/>
      <dgm:spPr/>
    </dgm:pt>
    <dgm:pt modelId="{3FD8FB69-B83A-4B10-9833-95FB2586F6AD}" type="pres">
      <dgm:prSet presAssocID="{677F03F2-0A6E-4F6B-9088-258F6F72A88C}" presName="tx1" presStyleLbl="revTx" presStyleIdx="2" presStyleCnt="4"/>
      <dgm:spPr/>
    </dgm:pt>
    <dgm:pt modelId="{0A1F5D13-3339-459F-BF47-F76CBCBCDD04}" type="pres">
      <dgm:prSet presAssocID="{677F03F2-0A6E-4F6B-9088-258F6F72A88C}" presName="vert1" presStyleCnt="0"/>
      <dgm:spPr/>
    </dgm:pt>
    <dgm:pt modelId="{22C8B237-1E93-4444-9A45-F548654FEBD5}" type="pres">
      <dgm:prSet presAssocID="{5C90B2C5-09E3-43B0-91B8-F68DF3406B0D}" presName="thickLine" presStyleLbl="alignNode1" presStyleIdx="3" presStyleCnt="4"/>
      <dgm:spPr/>
    </dgm:pt>
    <dgm:pt modelId="{54819474-5C17-432C-84FD-172637DF2649}" type="pres">
      <dgm:prSet presAssocID="{5C90B2C5-09E3-43B0-91B8-F68DF3406B0D}" presName="horz1" presStyleCnt="0"/>
      <dgm:spPr/>
    </dgm:pt>
    <dgm:pt modelId="{7475584D-D78D-427F-BB74-6C6FED84C250}" type="pres">
      <dgm:prSet presAssocID="{5C90B2C5-09E3-43B0-91B8-F68DF3406B0D}" presName="tx1" presStyleLbl="revTx" presStyleIdx="3" presStyleCnt="4"/>
      <dgm:spPr/>
    </dgm:pt>
    <dgm:pt modelId="{0866EFF2-F299-4146-B2FA-062799E6E70E}" type="pres">
      <dgm:prSet presAssocID="{5C90B2C5-09E3-43B0-91B8-F68DF3406B0D}" presName="vert1" presStyleCnt="0"/>
      <dgm:spPr/>
    </dgm:pt>
  </dgm:ptLst>
  <dgm:cxnLst>
    <dgm:cxn modelId="{A2C25D0D-A8A6-4863-B959-8817B6B3843D}" srcId="{E3C7224A-10ED-46A2-8051-6BD7B7A2A895}" destId="{3AE60927-EE82-41D0-B335-5BA518D690D2}" srcOrd="1" destOrd="0" parTransId="{AEB00BFC-7C40-4C21-BFB8-A30AA00ECE47}" sibTransId="{288615AE-E79B-4A78-A7B4-09E044FE9341}"/>
    <dgm:cxn modelId="{29089314-8BB3-4082-8493-FEA6E5F7BA1D}" type="presOf" srcId="{3AE60927-EE82-41D0-B335-5BA518D690D2}" destId="{A705FCB8-B3BD-44B1-B94F-D25456837DEF}" srcOrd="0" destOrd="0" presId="urn:microsoft.com/office/officeart/2008/layout/LinedList"/>
    <dgm:cxn modelId="{CB52FD1E-375E-4016-BCEF-EBA10FA93E22}" srcId="{E3C7224A-10ED-46A2-8051-6BD7B7A2A895}" destId="{73679E7E-A770-4ED3-9322-B691AF56DD09}" srcOrd="0" destOrd="0" parTransId="{1C291470-7400-469E-92F6-7670C4BC8F85}" sibTransId="{2F5AA012-CA73-4974-9EA1-802BCA5034E6}"/>
    <dgm:cxn modelId="{33C30225-5C0A-4B82-ACEA-42CBEA77316D}" srcId="{E3C7224A-10ED-46A2-8051-6BD7B7A2A895}" destId="{677F03F2-0A6E-4F6B-9088-258F6F72A88C}" srcOrd="2" destOrd="0" parTransId="{C168B930-8922-44F8-8FE0-919B32AA36B2}" sibTransId="{BAA32CC9-1579-430D-99FF-9EA1FEB08955}"/>
    <dgm:cxn modelId="{2CDE1342-9B5D-4C99-97BB-8F1DA2C375EA}" type="presOf" srcId="{5C90B2C5-09E3-43B0-91B8-F68DF3406B0D}" destId="{7475584D-D78D-427F-BB74-6C6FED84C250}" srcOrd="0" destOrd="0" presId="urn:microsoft.com/office/officeart/2008/layout/LinedList"/>
    <dgm:cxn modelId="{E4855F9C-458A-4282-96C5-3185C03A5F5D}" srcId="{E3C7224A-10ED-46A2-8051-6BD7B7A2A895}" destId="{5C90B2C5-09E3-43B0-91B8-F68DF3406B0D}" srcOrd="3" destOrd="0" parTransId="{48C3B99F-8F7F-44B4-B015-31F9CE8E4851}" sibTransId="{0A013CA4-A4B5-4087-8FBA-B1124D092657}"/>
    <dgm:cxn modelId="{2E9903E9-92E5-44DA-99A5-F5BF5573D98C}" type="presOf" srcId="{73679E7E-A770-4ED3-9322-B691AF56DD09}" destId="{DB3838E2-55FD-4260-99A0-6FBDC817C57B}" srcOrd="0" destOrd="0" presId="urn:microsoft.com/office/officeart/2008/layout/LinedList"/>
    <dgm:cxn modelId="{F97E9CF8-BF7E-46C8-8098-62AB6BDB12D1}" type="presOf" srcId="{677F03F2-0A6E-4F6B-9088-258F6F72A88C}" destId="{3FD8FB69-B83A-4B10-9833-95FB2586F6AD}" srcOrd="0" destOrd="0" presId="urn:microsoft.com/office/officeart/2008/layout/LinedList"/>
    <dgm:cxn modelId="{F8041CFE-F63D-4163-B8C4-D9489C44D144}" type="presOf" srcId="{E3C7224A-10ED-46A2-8051-6BD7B7A2A895}" destId="{441B5FB0-C663-479D-AE0C-0D2A2049307D}" srcOrd="0" destOrd="0" presId="urn:microsoft.com/office/officeart/2008/layout/LinedList"/>
    <dgm:cxn modelId="{1409C25C-B16B-439E-BD5B-4BD7B294F5E2}" type="presParOf" srcId="{441B5FB0-C663-479D-AE0C-0D2A2049307D}" destId="{9136C59A-8B95-47B0-B459-018161E645AE}" srcOrd="0" destOrd="0" presId="urn:microsoft.com/office/officeart/2008/layout/LinedList"/>
    <dgm:cxn modelId="{4E4016B9-E807-4BFB-9F4E-5041E736C2DD}" type="presParOf" srcId="{441B5FB0-C663-479D-AE0C-0D2A2049307D}" destId="{D89A39B3-FD44-41F6-92F7-9E7E642A6580}" srcOrd="1" destOrd="0" presId="urn:microsoft.com/office/officeart/2008/layout/LinedList"/>
    <dgm:cxn modelId="{B132D28A-8643-419E-BF25-B3BC8E4531F7}" type="presParOf" srcId="{D89A39B3-FD44-41F6-92F7-9E7E642A6580}" destId="{DB3838E2-55FD-4260-99A0-6FBDC817C57B}" srcOrd="0" destOrd="0" presId="urn:microsoft.com/office/officeart/2008/layout/LinedList"/>
    <dgm:cxn modelId="{E58BCCAA-94A2-475D-AAF9-B1A5D65F31F8}" type="presParOf" srcId="{D89A39B3-FD44-41F6-92F7-9E7E642A6580}" destId="{9AB13795-4ABB-440D-B575-F63C94C6B666}" srcOrd="1" destOrd="0" presId="urn:microsoft.com/office/officeart/2008/layout/LinedList"/>
    <dgm:cxn modelId="{8DE4E678-9AF9-4CF5-AD3D-A0E019D46AE9}" type="presParOf" srcId="{441B5FB0-C663-479D-AE0C-0D2A2049307D}" destId="{E7D81584-D7C9-462F-882B-BA70CAF491FB}" srcOrd="2" destOrd="0" presId="urn:microsoft.com/office/officeart/2008/layout/LinedList"/>
    <dgm:cxn modelId="{12414685-6D07-4FE9-92E3-DDBDDB6CA3FE}" type="presParOf" srcId="{441B5FB0-C663-479D-AE0C-0D2A2049307D}" destId="{D2B4ADC4-00D8-4132-8F4B-F8F79B6CF11F}" srcOrd="3" destOrd="0" presId="urn:microsoft.com/office/officeart/2008/layout/LinedList"/>
    <dgm:cxn modelId="{3E395129-FBD3-4DDE-AA22-EF880074EF10}" type="presParOf" srcId="{D2B4ADC4-00D8-4132-8F4B-F8F79B6CF11F}" destId="{A705FCB8-B3BD-44B1-B94F-D25456837DEF}" srcOrd="0" destOrd="0" presId="urn:microsoft.com/office/officeart/2008/layout/LinedList"/>
    <dgm:cxn modelId="{224D9C6C-1856-40A6-B318-46B3AAFA48F0}" type="presParOf" srcId="{D2B4ADC4-00D8-4132-8F4B-F8F79B6CF11F}" destId="{F5A79A97-CF2C-49AC-850E-4EAEEC12E9CD}" srcOrd="1" destOrd="0" presId="urn:microsoft.com/office/officeart/2008/layout/LinedList"/>
    <dgm:cxn modelId="{77BE6DFB-74FB-431A-8D1F-99FA999E0692}" type="presParOf" srcId="{441B5FB0-C663-479D-AE0C-0D2A2049307D}" destId="{D655E275-5F2F-4524-B755-126384DFEDF1}" srcOrd="4" destOrd="0" presId="urn:microsoft.com/office/officeart/2008/layout/LinedList"/>
    <dgm:cxn modelId="{F3DBCEC8-5509-4F5E-A09E-8C18E3C81DF7}" type="presParOf" srcId="{441B5FB0-C663-479D-AE0C-0D2A2049307D}" destId="{1B4D4163-3006-4B21-9DA3-4B94C11735EB}" srcOrd="5" destOrd="0" presId="urn:microsoft.com/office/officeart/2008/layout/LinedList"/>
    <dgm:cxn modelId="{B9BF5CD0-73F0-4513-8629-F7CD3D270F4F}" type="presParOf" srcId="{1B4D4163-3006-4B21-9DA3-4B94C11735EB}" destId="{3FD8FB69-B83A-4B10-9833-95FB2586F6AD}" srcOrd="0" destOrd="0" presId="urn:microsoft.com/office/officeart/2008/layout/LinedList"/>
    <dgm:cxn modelId="{A27EC0F0-B358-40ED-A291-00D13A60FD10}" type="presParOf" srcId="{1B4D4163-3006-4B21-9DA3-4B94C11735EB}" destId="{0A1F5D13-3339-459F-BF47-F76CBCBCDD04}" srcOrd="1" destOrd="0" presId="urn:microsoft.com/office/officeart/2008/layout/LinedList"/>
    <dgm:cxn modelId="{0C6A67C5-00DA-4E8C-A6DA-35E9FA9E866C}" type="presParOf" srcId="{441B5FB0-C663-479D-AE0C-0D2A2049307D}" destId="{22C8B237-1E93-4444-9A45-F548654FEBD5}" srcOrd="6" destOrd="0" presId="urn:microsoft.com/office/officeart/2008/layout/LinedList"/>
    <dgm:cxn modelId="{A4E731B2-E3B8-43D8-BF12-FECD7B71DAF5}" type="presParOf" srcId="{441B5FB0-C663-479D-AE0C-0D2A2049307D}" destId="{54819474-5C17-432C-84FD-172637DF2649}" srcOrd="7" destOrd="0" presId="urn:microsoft.com/office/officeart/2008/layout/LinedList"/>
    <dgm:cxn modelId="{256972EA-4CDC-4E2D-99D3-F81A5C26EF16}" type="presParOf" srcId="{54819474-5C17-432C-84FD-172637DF2649}" destId="{7475584D-D78D-427F-BB74-6C6FED84C250}" srcOrd="0" destOrd="0" presId="urn:microsoft.com/office/officeart/2008/layout/LinedList"/>
    <dgm:cxn modelId="{5C253A28-7F46-459D-B8F3-1CFC140B966F}" type="presParOf" srcId="{54819474-5C17-432C-84FD-172637DF2649}" destId="{0866EFF2-F299-4146-B2FA-062799E6E70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1487A4-04D8-41EB-96F8-C328B507E811}" type="doc">
      <dgm:prSet loTypeId="urn:microsoft.com/office/officeart/2005/8/layout/hierarchy1" loCatId="hierarchy" qsTypeId="urn:microsoft.com/office/officeart/2005/8/quickstyle/simple2" qsCatId="simple" csTypeId="urn:microsoft.com/office/officeart/2005/8/colors/accent0_3" csCatId="mainScheme" phldr="1"/>
      <dgm:spPr/>
      <dgm:t>
        <a:bodyPr/>
        <a:lstStyle/>
        <a:p>
          <a:endParaRPr lang="en-US"/>
        </a:p>
      </dgm:t>
    </dgm:pt>
    <dgm:pt modelId="{483A962D-7E37-47AD-8650-0BA956903479}">
      <dgm:prSet phldrT="[Text]"/>
      <dgm:spPr/>
      <dgm:t>
        <a:bodyPr/>
        <a:lstStyle/>
        <a:p>
          <a:r>
            <a:rPr lang="en-US" b="0"/>
            <a:t>Campbell Women’s Lacrosse </a:t>
          </a:r>
        </a:p>
      </dgm:t>
    </dgm:pt>
    <dgm:pt modelId="{9D8BB4D8-EABD-48BE-9B88-369979B3A5F1}" type="parTrans" cxnId="{BBC80384-080B-4BFA-82B2-1D7E3A02C767}">
      <dgm:prSet/>
      <dgm:spPr/>
      <dgm:t>
        <a:bodyPr/>
        <a:lstStyle/>
        <a:p>
          <a:endParaRPr lang="en-US"/>
        </a:p>
      </dgm:t>
    </dgm:pt>
    <dgm:pt modelId="{39B2A087-AB2E-4259-9FD5-5897D6F7A544}" type="sibTrans" cxnId="{BBC80384-080B-4BFA-82B2-1D7E3A02C767}">
      <dgm:prSet/>
      <dgm:spPr/>
      <dgm:t>
        <a:bodyPr/>
        <a:lstStyle/>
        <a:p>
          <a:endParaRPr lang="en-US"/>
        </a:p>
      </dgm:t>
    </dgm:pt>
    <dgm:pt modelId="{949DFABE-6D5B-4BEC-9F2F-2AC105AE8F16}">
      <dgm:prSet/>
      <dgm:spPr/>
      <dgm:t>
        <a:bodyPr/>
        <a:lstStyle/>
        <a:p>
          <a:r>
            <a:rPr lang="en-US"/>
            <a:t>National Association for Kinesiology in Higher Education (NAKHE) Hellison Interdisciplinary Research Grant</a:t>
          </a:r>
        </a:p>
      </dgm:t>
    </dgm:pt>
    <dgm:pt modelId="{06ABEA66-D0C0-4A4F-A843-4521060E7F2E}" type="parTrans" cxnId="{2FC1F592-CDF3-4013-9645-3E40EEF7851D}">
      <dgm:prSet/>
      <dgm:spPr/>
      <dgm:t>
        <a:bodyPr/>
        <a:lstStyle/>
        <a:p>
          <a:endParaRPr lang="en-US"/>
        </a:p>
      </dgm:t>
    </dgm:pt>
    <dgm:pt modelId="{F11A94F9-E751-45AF-BE1A-CC7FE3BD49D2}" type="sibTrans" cxnId="{2FC1F592-CDF3-4013-9645-3E40EEF7851D}">
      <dgm:prSet/>
      <dgm:spPr/>
      <dgm:t>
        <a:bodyPr/>
        <a:lstStyle/>
        <a:p>
          <a:endParaRPr lang="en-US"/>
        </a:p>
      </dgm:t>
    </dgm:pt>
    <dgm:pt modelId="{F44DDC91-5304-4A5A-9F10-E817AB79DB14}">
      <dgm:prSet/>
      <dgm:spPr/>
      <dgm:t>
        <a:bodyPr/>
        <a:lstStyle/>
        <a:p>
          <a:r>
            <a:rPr lang="en-US"/>
            <a:t>Ester H. Howard Student Research Fellow Grant</a:t>
          </a:r>
        </a:p>
      </dgm:t>
    </dgm:pt>
    <dgm:pt modelId="{ED5705E9-447B-497E-BD7F-F950FD54F917}" type="parTrans" cxnId="{A421D654-9C03-4FD1-A2F9-4B7ABF158B02}">
      <dgm:prSet/>
      <dgm:spPr/>
      <dgm:t>
        <a:bodyPr/>
        <a:lstStyle/>
        <a:p>
          <a:endParaRPr lang="en-US"/>
        </a:p>
      </dgm:t>
    </dgm:pt>
    <dgm:pt modelId="{F670CDA3-3DE6-4A8A-AEDF-A2D94249CFB6}" type="sibTrans" cxnId="{A421D654-9C03-4FD1-A2F9-4B7ABF158B02}">
      <dgm:prSet/>
      <dgm:spPr/>
      <dgm:t>
        <a:bodyPr/>
        <a:lstStyle/>
        <a:p>
          <a:endParaRPr lang="en-US"/>
        </a:p>
      </dgm:t>
    </dgm:pt>
    <dgm:pt modelId="{EEA633ED-F690-49C5-B780-9C03D59035AB}" type="pres">
      <dgm:prSet presAssocID="{4F1487A4-04D8-41EB-96F8-C328B507E811}" presName="hierChild1" presStyleCnt="0">
        <dgm:presLayoutVars>
          <dgm:chPref val="1"/>
          <dgm:dir/>
          <dgm:animOne val="branch"/>
          <dgm:animLvl val="lvl"/>
          <dgm:resizeHandles/>
        </dgm:presLayoutVars>
      </dgm:prSet>
      <dgm:spPr/>
    </dgm:pt>
    <dgm:pt modelId="{43AF97DD-46ED-435F-9259-96BBA90FE9FE}" type="pres">
      <dgm:prSet presAssocID="{483A962D-7E37-47AD-8650-0BA956903479}" presName="hierRoot1" presStyleCnt="0"/>
      <dgm:spPr/>
    </dgm:pt>
    <dgm:pt modelId="{4AA73D02-B6B4-4627-8EAF-F53E08D989D7}" type="pres">
      <dgm:prSet presAssocID="{483A962D-7E37-47AD-8650-0BA956903479}" presName="composite" presStyleCnt="0"/>
      <dgm:spPr/>
    </dgm:pt>
    <dgm:pt modelId="{AE0B6D2D-DC04-40ED-B64C-6FEDE32A0E7A}" type="pres">
      <dgm:prSet presAssocID="{483A962D-7E37-47AD-8650-0BA956903479}" presName="background" presStyleLbl="node0" presStyleIdx="0" presStyleCnt="3"/>
      <dgm:spPr/>
    </dgm:pt>
    <dgm:pt modelId="{843BD37B-F3E1-469C-A475-0F0EDFE94BAE}" type="pres">
      <dgm:prSet presAssocID="{483A962D-7E37-47AD-8650-0BA956903479}" presName="text" presStyleLbl="fgAcc0" presStyleIdx="0" presStyleCnt="3">
        <dgm:presLayoutVars>
          <dgm:chPref val="3"/>
        </dgm:presLayoutVars>
      </dgm:prSet>
      <dgm:spPr/>
    </dgm:pt>
    <dgm:pt modelId="{F27B19FC-C568-4D4E-8BAD-DE50B3884B88}" type="pres">
      <dgm:prSet presAssocID="{483A962D-7E37-47AD-8650-0BA956903479}" presName="hierChild2" presStyleCnt="0"/>
      <dgm:spPr/>
    </dgm:pt>
    <dgm:pt modelId="{8CC15D47-4521-433D-9FEB-55B2C6B185AB}" type="pres">
      <dgm:prSet presAssocID="{F44DDC91-5304-4A5A-9F10-E817AB79DB14}" presName="hierRoot1" presStyleCnt="0"/>
      <dgm:spPr/>
    </dgm:pt>
    <dgm:pt modelId="{8BCF5918-F09B-4199-B3DD-215F6B858B05}" type="pres">
      <dgm:prSet presAssocID="{F44DDC91-5304-4A5A-9F10-E817AB79DB14}" presName="composite" presStyleCnt="0"/>
      <dgm:spPr/>
    </dgm:pt>
    <dgm:pt modelId="{74F56752-80A3-473C-B23B-9FF2220318C6}" type="pres">
      <dgm:prSet presAssocID="{F44DDC91-5304-4A5A-9F10-E817AB79DB14}" presName="background" presStyleLbl="node0" presStyleIdx="1" presStyleCnt="3"/>
      <dgm:spPr/>
    </dgm:pt>
    <dgm:pt modelId="{E0EA0CBF-FB3A-46A5-9606-E108F3E2CFE9}" type="pres">
      <dgm:prSet presAssocID="{F44DDC91-5304-4A5A-9F10-E817AB79DB14}" presName="text" presStyleLbl="fgAcc0" presStyleIdx="1" presStyleCnt="3">
        <dgm:presLayoutVars>
          <dgm:chPref val="3"/>
        </dgm:presLayoutVars>
      </dgm:prSet>
      <dgm:spPr/>
    </dgm:pt>
    <dgm:pt modelId="{DD4B70AF-47BA-4234-BE2B-E427E510851B}" type="pres">
      <dgm:prSet presAssocID="{F44DDC91-5304-4A5A-9F10-E817AB79DB14}" presName="hierChild2" presStyleCnt="0"/>
      <dgm:spPr/>
    </dgm:pt>
    <dgm:pt modelId="{5A6866AD-FA2E-4CF9-A4B5-09355A2B0DDC}" type="pres">
      <dgm:prSet presAssocID="{949DFABE-6D5B-4BEC-9F2F-2AC105AE8F16}" presName="hierRoot1" presStyleCnt="0"/>
      <dgm:spPr/>
    </dgm:pt>
    <dgm:pt modelId="{7094737D-ACB9-4153-88FF-F46DD8D246CD}" type="pres">
      <dgm:prSet presAssocID="{949DFABE-6D5B-4BEC-9F2F-2AC105AE8F16}" presName="composite" presStyleCnt="0"/>
      <dgm:spPr/>
    </dgm:pt>
    <dgm:pt modelId="{A5F0EB73-21D1-4F9B-8C09-96209E7A6F62}" type="pres">
      <dgm:prSet presAssocID="{949DFABE-6D5B-4BEC-9F2F-2AC105AE8F16}" presName="background" presStyleLbl="node0" presStyleIdx="2" presStyleCnt="3"/>
      <dgm:spPr/>
    </dgm:pt>
    <dgm:pt modelId="{8ABB6571-86AD-475F-A1DA-0785E775CE84}" type="pres">
      <dgm:prSet presAssocID="{949DFABE-6D5B-4BEC-9F2F-2AC105AE8F16}" presName="text" presStyleLbl="fgAcc0" presStyleIdx="2" presStyleCnt="3">
        <dgm:presLayoutVars>
          <dgm:chPref val="3"/>
        </dgm:presLayoutVars>
      </dgm:prSet>
      <dgm:spPr/>
    </dgm:pt>
    <dgm:pt modelId="{2B02F317-CD63-4C4C-B1BB-1D1C95ADA322}" type="pres">
      <dgm:prSet presAssocID="{949DFABE-6D5B-4BEC-9F2F-2AC105AE8F16}" presName="hierChild2" presStyleCnt="0"/>
      <dgm:spPr/>
    </dgm:pt>
  </dgm:ptLst>
  <dgm:cxnLst>
    <dgm:cxn modelId="{7ED97321-7FC9-4EF5-951E-55FE3E973EA5}" type="presOf" srcId="{4F1487A4-04D8-41EB-96F8-C328B507E811}" destId="{EEA633ED-F690-49C5-B780-9C03D59035AB}" srcOrd="0" destOrd="0" presId="urn:microsoft.com/office/officeart/2005/8/layout/hierarchy1"/>
    <dgm:cxn modelId="{AB558F43-572B-4712-BE1A-FF27B8FD376C}" type="presOf" srcId="{949DFABE-6D5B-4BEC-9F2F-2AC105AE8F16}" destId="{8ABB6571-86AD-475F-A1DA-0785E775CE84}" srcOrd="0" destOrd="0" presId="urn:microsoft.com/office/officeart/2005/8/layout/hierarchy1"/>
    <dgm:cxn modelId="{4CA41447-3CE5-4C87-B1FA-1CBC7ABB17BB}" type="presOf" srcId="{F44DDC91-5304-4A5A-9F10-E817AB79DB14}" destId="{E0EA0CBF-FB3A-46A5-9606-E108F3E2CFE9}" srcOrd="0" destOrd="0" presId="urn:microsoft.com/office/officeart/2005/8/layout/hierarchy1"/>
    <dgm:cxn modelId="{50875F73-3FF8-4AEF-B10A-B7887DD56464}" type="presOf" srcId="{483A962D-7E37-47AD-8650-0BA956903479}" destId="{843BD37B-F3E1-469C-A475-0F0EDFE94BAE}" srcOrd="0" destOrd="0" presId="urn:microsoft.com/office/officeart/2005/8/layout/hierarchy1"/>
    <dgm:cxn modelId="{A421D654-9C03-4FD1-A2F9-4B7ABF158B02}" srcId="{4F1487A4-04D8-41EB-96F8-C328B507E811}" destId="{F44DDC91-5304-4A5A-9F10-E817AB79DB14}" srcOrd="1" destOrd="0" parTransId="{ED5705E9-447B-497E-BD7F-F950FD54F917}" sibTransId="{F670CDA3-3DE6-4A8A-AEDF-A2D94249CFB6}"/>
    <dgm:cxn modelId="{BBC80384-080B-4BFA-82B2-1D7E3A02C767}" srcId="{4F1487A4-04D8-41EB-96F8-C328B507E811}" destId="{483A962D-7E37-47AD-8650-0BA956903479}" srcOrd="0" destOrd="0" parTransId="{9D8BB4D8-EABD-48BE-9B88-369979B3A5F1}" sibTransId="{39B2A087-AB2E-4259-9FD5-5897D6F7A544}"/>
    <dgm:cxn modelId="{2FC1F592-CDF3-4013-9645-3E40EEF7851D}" srcId="{4F1487A4-04D8-41EB-96F8-C328B507E811}" destId="{949DFABE-6D5B-4BEC-9F2F-2AC105AE8F16}" srcOrd="2" destOrd="0" parTransId="{06ABEA66-D0C0-4A4F-A843-4521060E7F2E}" sibTransId="{F11A94F9-E751-45AF-BE1A-CC7FE3BD49D2}"/>
    <dgm:cxn modelId="{96815493-057F-4C19-AE4C-953AC80EEB15}" type="presParOf" srcId="{EEA633ED-F690-49C5-B780-9C03D59035AB}" destId="{43AF97DD-46ED-435F-9259-96BBA90FE9FE}" srcOrd="0" destOrd="0" presId="urn:microsoft.com/office/officeart/2005/8/layout/hierarchy1"/>
    <dgm:cxn modelId="{D7BED678-34B5-43C7-A11C-DC2F4E3D21CA}" type="presParOf" srcId="{43AF97DD-46ED-435F-9259-96BBA90FE9FE}" destId="{4AA73D02-B6B4-4627-8EAF-F53E08D989D7}" srcOrd="0" destOrd="0" presId="urn:microsoft.com/office/officeart/2005/8/layout/hierarchy1"/>
    <dgm:cxn modelId="{D0A7BC04-636E-4A25-97A8-A082471C7207}" type="presParOf" srcId="{4AA73D02-B6B4-4627-8EAF-F53E08D989D7}" destId="{AE0B6D2D-DC04-40ED-B64C-6FEDE32A0E7A}" srcOrd="0" destOrd="0" presId="urn:microsoft.com/office/officeart/2005/8/layout/hierarchy1"/>
    <dgm:cxn modelId="{E7B75043-E5C4-4C18-991B-A508AA79E276}" type="presParOf" srcId="{4AA73D02-B6B4-4627-8EAF-F53E08D989D7}" destId="{843BD37B-F3E1-469C-A475-0F0EDFE94BAE}" srcOrd="1" destOrd="0" presId="urn:microsoft.com/office/officeart/2005/8/layout/hierarchy1"/>
    <dgm:cxn modelId="{C094D5DB-1456-4989-B412-6F3CF042BEDF}" type="presParOf" srcId="{43AF97DD-46ED-435F-9259-96BBA90FE9FE}" destId="{F27B19FC-C568-4D4E-8BAD-DE50B3884B88}" srcOrd="1" destOrd="0" presId="urn:microsoft.com/office/officeart/2005/8/layout/hierarchy1"/>
    <dgm:cxn modelId="{75328C66-54B5-4F9A-9E4F-6398C7DD24BA}" type="presParOf" srcId="{EEA633ED-F690-49C5-B780-9C03D59035AB}" destId="{8CC15D47-4521-433D-9FEB-55B2C6B185AB}" srcOrd="1" destOrd="0" presId="urn:microsoft.com/office/officeart/2005/8/layout/hierarchy1"/>
    <dgm:cxn modelId="{962E78F6-C66F-4007-BAC1-FF7FF6403D4B}" type="presParOf" srcId="{8CC15D47-4521-433D-9FEB-55B2C6B185AB}" destId="{8BCF5918-F09B-4199-B3DD-215F6B858B05}" srcOrd="0" destOrd="0" presId="urn:microsoft.com/office/officeart/2005/8/layout/hierarchy1"/>
    <dgm:cxn modelId="{DC535EFC-E64A-4DEB-A30F-2F8E2D9FD5EB}" type="presParOf" srcId="{8BCF5918-F09B-4199-B3DD-215F6B858B05}" destId="{74F56752-80A3-473C-B23B-9FF2220318C6}" srcOrd="0" destOrd="0" presId="urn:microsoft.com/office/officeart/2005/8/layout/hierarchy1"/>
    <dgm:cxn modelId="{F36E0D13-BCE8-45DC-8FA0-B20F4CDCDF6A}" type="presParOf" srcId="{8BCF5918-F09B-4199-B3DD-215F6B858B05}" destId="{E0EA0CBF-FB3A-46A5-9606-E108F3E2CFE9}" srcOrd="1" destOrd="0" presId="urn:microsoft.com/office/officeart/2005/8/layout/hierarchy1"/>
    <dgm:cxn modelId="{D82B82AD-3886-476E-B647-3BBF54EFA2AE}" type="presParOf" srcId="{8CC15D47-4521-433D-9FEB-55B2C6B185AB}" destId="{DD4B70AF-47BA-4234-BE2B-E427E510851B}" srcOrd="1" destOrd="0" presId="urn:microsoft.com/office/officeart/2005/8/layout/hierarchy1"/>
    <dgm:cxn modelId="{A8F087F9-F16A-4CDF-B67F-5C3B1417D24C}" type="presParOf" srcId="{EEA633ED-F690-49C5-B780-9C03D59035AB}" destId="{5A6866AD-FA2E-4CF9-A4B5-09355A2B0DDC}" srcOrd="2" destOrd="0" presId="urn:microsoft.com/office/officeart/2005/8/layout/hierarchy1"/>
    <dgm:cxn modelId="{A0E82AE2-379E-4C1F-A912-CAAE49ACF612}" type="presParOf" srcId="{5A6866AD-FA2E-4CF9-A4B5-09355A2B0DDC}" destId="{7094737D-ACB9-4153-88FF-F46DD8D246CD}" srcOrd="0" destOrd="0" presId="urn:microsoft.com/office/officeart/2005/8/layout/hierarchy1"/>
    <dgm:cxn modelId="{1C6B96C7-A8EE-4556-95A0-5C4C335CC5E4}" type="presParOf" srcId="{7094737D-ACB9-4153-88FF-F46DD8D246CD}" destId="{A5F0EB73-21D1-4F9B-8C09-96209E7A6F62}" srcOrd="0" destOrd="0" presId="urn:microsoft.com/office/officeart/2005/8/layout/hierarchy1"/>
    <dgm:cxn modelId="{7551A84B-A38C-4DA7-807C-839263572DD3}" type="presParOf" srcId="{7094737D-ACB9-4153-88FF-F46DD8D246CD}" destId="{8ABB6571-86AD-475F-A1DA-0785E775CE84}" srcOrd="1" destOrd="0" presId="urn:microsoft.com/office/officeart/2005/8/layout/hierarchy1"/>
    <dgm:cxn modelId="{5ADD4A7E-B13D-4355-9624-26A52871AB41}" type="presParOf" srcId="{5A6866AD-FA2E-4CF9-A4B5-09355A2B0DDC}" destId="{2B02F317-CD63-4C4C-B1BB-1D1C95ADA32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E6D29B-D90D-4351-8104-9F342A5436BC}" type="doc">
      <dgm:prSet loTypeId="urn:microsoft.com/office/officeart/2005/8/layout/equation1" loCatId="process" qsTypeId="urn:microsoft.com/office/officeart/2005/8/quickstyle/3d1" qsCatId="3D" csTypeId="urn:microsoft.com/office/officeart/2005/8/colors/accent1_2" csCatId="accent1" phldr="1"/>
      <dgm:spPr/>
    </dgm:pt>
    <dgm:pt modelId="{C7765081-A869-4E6A-9C12-91C668D205FC}">
      <dgm:prSet phldrT="[Text]"/>
      <dgm:spPr/>
      <dgm:t>
        <a:bodyPr/>
        <a:lstStyle/>
        <a:p>
          <a:r>
            <a:rPr lang="en-US" dirty="0"/>
            <a:t>Objective data</a:t>
          </a:r>
        </a:p>
      </dgm:t>
    </dgm:pt>
    <dgm:pt modelId="{FD5E473A-A993-4B03-BBCD-4557208DCEC4}" type="parTrans" cxnId="{D382CB45-FB19-4ABD-8D08-14BDF74C4730}">
      <dgm:prSet/>
      <dgm:spPr/>
      <dgm:t>
        <a:bodyPr/>
        <a:lstStyle/>
        <a:p>
          <a:endParaRPr lang="en-US"/>
        </a:p>
      </dgm:t>
    </dgm:pt>
    <dgm:pt modelId="{44C5DD94-6C36-45E0-A7A2-6904A35169D5}" type="sibTrans" cxnId="{D382CB45-FB19-4ABD-8D08-14BDF74C4730}">
      <dgm:prSet/>
      <dgm:spPr/>
      <dgm:t>
        <a:bodyPr/>
        <a:lstStyle/>
        <a:p>
          <a:endParaRPr lang="en-US"/>
        </a:p>
      </dgm:t>
    </dgm:pt>
    <dgm:pt modelId="{D3A77674-0C74-44BD-B80B-85C5888C189B}">
      <dgm:prSet phldrT="[Text]"/>
      <dgm:spPr/>
      <dgm:t>
        <a:bodyPr/>
        <a:lstStyle/>
        <a:p>
          <a:r>
            <a:rPr lang="en-US" dirty="0"/>
            <a:t>Subjective data</a:t>
          </a:r>
        </a:p>
      </dgm:t>
    </dgm:pt>
    <dgm:pt modelId="{E0B25832-5BE3-4E82-9CF1-BD6BEB5F9038}" type="parTrans" cxnId="{1B217ABA-4E17-4768-910B-8466B09FE767}">
      <dgm:prSet/>
      <dgm:spPr/>
      <dgm:t>
        <a:bodyPr/>
        <a:lstStyle/>
        <a:p>
          <a:endParaRPr lang="en-US"/>
        </a:p>
      </dgm:t>
    </dgm:pt>
    <dgm:pt modelId="{1B3DF2F5-CA5A-4B60-A8BC-3AE3CB0F5A33}" type="sibTrans" cxnId="{1B217ABA-4E17-4768-910B-8466B09FE767}">
      <dgm:prSet/>
      <dgm:spPr/>
      <dgm:t>
        <a:bodyPr/>
        <a:lstStyle/>
        <a:p>
          <a:endParaRPr lang="en-US"/>
        </a:p>
      </dgm:t>
    </dgm:pt>
    <dgm:pt modelId="{CDDD006A-72DA-4DB9-BE44-929AD37590BA}">
      <dgm:prSet phldrT="[Text]"/>
      <dgm:spPr/>
      <dgm:t>
        <a:bodyPr/>
        <a:lstStyle/>
        <a:p>
          <a:pPr rtl="0"/>
          <a:r>
            <a:rPr lang="en-US" dirty="0"/>
            <a:t>Improve performance </a:t>
          </a:r>
          <a:r>
            <a:rPr lang="en-US" dirty="0">
              <a:latin typeface="Calibri Light" panose="020F0302020204030204"/>
            </a:rPr>
            <a:t>&amp; </a:t>
          </a:r>
          <a:r>
            <a:rPr lang="en-US" dirty="0"/>
            <a:t>manage fatigue</a:t>
          </a:r>
          <a:endParaRPr lang="en-US" dirty="0">
            <a:latin typeface="Calibri Light" panose="020F0302020204030204"/>
          </a:endParaRPr>
        </a:p>
      </dgm:t>
    </dgm:pt>
    <dgm:pt modelId="{6EA5DDD4-67EA-428D-ABEE-99AE3B91475F}" type="parTrans" cxnId="{0FF990BD-0EC8-464A-9DDB-F983395D0D0F}">
      <dgm:prSet/>
      <dgm:spPr/>
      <dgm:t>
        <a:bodyPr/>
        <a:lstStyle/>
        <a:p>
          <a:endParaRPr lang="en-US"/>
        </a:p>
      </dgm:t>
    </dgm:pt>
    <dgm:pt modelId="{87001969-0D7D-4A03-B21D-8F84BE2F4D51}" type="sibTrans" cxnId="{0FF990BD-0EC8-464A-9DDB-F983395D0D0F}">
      <dgm:prSet/>
      <dgm:spPr/>
      <dgm:t>
        <a:bodyPr/>
        <a:lstStyle/>
        <a:p>
          <a:endParaRPr lang="en-US"/>
        </a:p>
      </dgm:t>
    </dgm:pt>
    <dgm:pt modelId="{E7A1A89A-F3F2-4AC3-B2D8-38F5EB81665A}" type="pres">
      <dgm:prSet presAssocID="{42E6D29B-D90D-4351-8104-9F342A5436BC}" presName="linearFlow" presStyleCnt="0">
        <dgm:presLayoutVars>
          <dgm:dir/>
          <dgm:resizeHandles val="exact"/>
        </dgm:presLayoutVars>
      </dgm:prSet>
      <dgm:spPr/>
    </dgm:pt>
    <dgm:pt modelId="{CA507136-F1D4-40BD-8BF4-614A054B2E52}" type="pres">
      <dgm:prSet presAssocID="{C7765081-A869-4E6A-9C12-91C668D205FC}" presName="node" presStyleLbl="node1" presStyleIdx="0" presStyleCnt="3">
        <dgm:presLayoutVars>
          <dgm:bulletEnabled val="1"/>
        </dgm:presLayoutVars>
      </dgm:prSet>
      <dgm:spPr/>
    </dgm:pt>
    <dgm:pt modelId="{1160F306-24DC-4318-B3B6-8BFD747FF9B7}" type="pres">
      <dgm:prSet presAssocID="{44C5DD94-6C36-45E0-A7A2-6904A35169D5}" presName="spacerL" presStyleCnt="0"/>
      <dgm:spPr/>
    </dgm:pt>
    <dgm:pt modelId="{3BAE3114-6F10-4F65-9F79-94333D8ABD7B}" type="pres">
      <dgm:prSet presAssocID="{44C5DD94-6C36-45E0-A7A2-6904A35169D5}" presName="sibTrans" presStyleLbl="sibTrans2D1" presStyleIdx="0" presStyleCnt="2"/>
      <dgm:spPr/>
    </dgm:pt>
    <dgm:pt modelId="{2C20FADA-0268-4267-AE14-96CACA92BE92}" type="pres">
      <dgm:prSet presAssocID="{44C5DD94-6C36-45E0-A7A2-6904A35169D5}" presName="spacerR" presStyleCnt="0"/>
      <dgm:spPr/>
    </dgm:pt>
    <dgm:pt modelId="{D268EF9E-7D37-4AB9-BE5F-A62CC62C9DE0}" type="pres">
      <dgm:prSet presAssocID="{D3A77674-0C74-44BD-B80B-85C5888C189B}" presName="node" presStyleLbl="node1" presStyleIdx="1" presStyleCnt="3">
        <dgm:presLayoutVars>
          <dgm:bulletEnabled val="1"/>
        </dgm:presLayoutVars>
      </dgm:prSet>
      <dgm:spPr/>
    </dgm:pt>
    <dgm:pt modelId="{8A7DE462-E566-424C-B74D-20EFE0B3B634}" type="pres">
      <dgm:prSet presAssocID="{1B3DF2F5-CA5A-4B60-A8BC-3AE3CB0F5A33}" presName="spacerL" presStyleCnt="0"/>
      <dgm:spPr/>
    </dgm:pt>
    <dgm:pt modelId="{EA27C33F-0BEB-4F17-8E54-71D237096EA0}" type="pres">
      <dgm:prSet presAssocID="{1B3DF2F5-CA5A-4B60-A8BC-3AE3CB0F5A33}" presName="sibTrans" presStyleLbl="sibTrans2D1" presStyleIdx="1" presStyleCnt="2"/>
      <dgm:spPr/>
    </dgm:pt>
    <dgm:pt modelId="{A116F728-1F6F-4B65-AB8A-3905FA39BFCA}" type="pres">
      <dgm:prSet presAssocID="{1B3DF2F5-CA5A-4B60-A8BC-3AE3CB0F5A33}" presName="spacerR" presStyleCnt="0"/>
      <dgm:spPr/>
    </dgm:pt>
    <dgm:pt modelId="{FC678530-CB6B-48AB-A55C-FCA56457037C}" type="pres">
      <dgm:prSet presAssocID="{CDDD006A-72DA-4DB9-BE44-929AD37590BA}" presName="node" presStyleLbl="node1" presStyleIdx="2" presStyleCnt="3">
        <dgm:presLayoutVars>
          <dgm:bulletEnabled val="1"/>
        </dgm:presLayoutVars>
      </dgm:prSet>
      <dgm:spPr/>
    </dgm:pt>
  </dgm:ptLst>
  <dgm:cxnLst>
    <dgm:cxn modelId="{3DF33B20-68E5-4BDA-BB9F-5B9499F72913}" type="presOf" srcId="{44C5DD94-6C36-45E0-A7A2-6904A35169D5}" destId="{3BAE3114-6F10-4F65-9F79-94333D8ABD7B}" srcOrd="0" destOrd="0" presId="urn:microsoft.com/office/officeart/2005/8/layout/equation1"/>
    <dgm:cxn modelId="{62151225-DEC4-42FD-B8D2-EB6B2444F6D8}" type="presOf" srcId="{42E6D29B-D90D-4351-8104-9F342A5436BC}" destId="{E7A1A89A-F3F2-4AC3-B2D8-38F5EB81665A}" srcOrd="0" destOrd="0" presId="urn:microsoft.com/office/officeart/2005/8/layout/equation1"/>
    <dgm:cxn modelId="{DC0EC926-DBDB-450C-ABDB-E794B22BB695}" type="presOf" srcId="{C7765081-A869-4E6A-9C12-91C668D205FC}" destId="{CA507136-F1D4-40BD-8BF4-614A054B2E52}" srcOrd="0" destOrd="0" presId="urn:microsoft.com/office/officeart/2005/8/layout/equation1"/>
    <dgm:cxn modelId="{D382CB45-FB19-4ABD-8D08-14BDF74C4730}" srcId="{42E6D29B-D90D-4351-8104-9F342A5436BC}" destId="{C7765081-A869-4E6A-9C12-91C668D205FC}" srcOrd="0" destOrd="0" parTransId="{FD5E473A-A993-4B03-BBCD-4557208DCEC4}" sibTransId="{44C5DD94-6C36-45E0-A7A2-6904A35169D5}"/>
    <dgm:cxn modelId="{1B217ABA-4E17-4768-910B-8466B09FE767}" srcId="{42E6D29B-D90D-4351-8104-9F342A5436BC}" destId="{D3A77674-0C74-44BD-B80B-85C5888C189B}" srcOrd="1" destOrd="0" parTransId="{E0B25832-5BE3-4E82-9CF1-BD6BEB5F9038}" sibTransId="{1B3DF2F5-CA5A-4B60-A8BC-3AE3CB0F5A33}"/>
    <dgm:cxn modelId="{0FF990BD-0EC8-464A-9DDB-F983395D0D0F}" srcId="{42E6D29B-D90D-4351-8104-9F342A5436BC}" destId="{CDDD006A-72DA-4DB9-BE44-929AD37590BA}" srcOrd="2" destOrd="0" parTransId="{6EA5DDD4-67EA-428D-ABEE-99AE3B91475F}" sibTransId="{87001969-0D7D-4A03-B21D-8F84BE2F4D51}"/>
    <dgm:cxn modelId="{818CB3CB-74BF-4A5E-ABFB-6D5AE347D637}" type="presOf" srcId="{D3A77674-0C74-44BD-B80B-85C5888C189B}" destId="{D268EF9E-7D37-4AB9-BE5F-A62CC62C9DE0}" srcOrd="0" destOrd="0" presId="urn:microsoft.com/office/officeart/2005/8/layout/equation1"/>
    <dgm:cxn modelId="{E05C2EDB-24C6-4A6C-9300-1E6E768DBC30}" type="presOf" srcId="{1B3DF2F5-CA5A-4B60-A8BC-3AE3CB0F5A33}" destId="{EA27C33F-0BEB-4F17-8E54-71D237096EA0}" srcOrd="0" destOrd="0" presId="urn:microsoft.com/office/officeart/2005/8/layout/equation1"/>
    <dgm:cxn modelId="{12A4FAF8-FC7F-4FFB-BD4A-0D2D9F1C3E94}" type="presOf" srcId="{CDDD006A-72DA-4DB9-BE44-929AD37590BA}" destId="{FC678530-CB6B-48AB-A55C-FCA56457037C}" srcOrd="0" destOrd="0" presId="urn:microsoft.com/office/officeart/2005/8/layout/equation1"/>
    <dgm:cxn modelId="{377AA491-2525-4D9A-AC39-956BD6A8A122}" type="presParOf" srcId="{E7A1A89A-F3F2-4AC3-B2D8-38F5EB81665A}" destId="{CA507136-F1D4-40BD-8BF4-614A054B2E52}" srcOrd="0" destOrd="0" presId="urn:microsoft.com/office/officeart/2005/8/layout/equation1"/>
    <dgm:cxn modelId="{065905C5-F7D9-4357-B0E2-D70E8D91B74C}" type="presParOf" srcId="{E7A1A89A-F3F2-4AC3-B2D8-38F5EB81665A}" destId="{1160F306-24DC-4318-B3B6-8BFD747FF9B7}" srcOrd="1" destOrd="0" presId="urn:microsoft.com/office/officeart/2005/8/layout/equation1"/>
    <dgm:cxn modelId="{52E7F609-AE9C-4990-A406-BADA04F0D579}" type="presParOf" srcId="{E7A1A89A-F3F2-4AC3-B2D8-38F5EB81665A}" destId="{3BAE3114-6F10-4F65-9F79-94333D8ABD7B}" srcOrd="2" destOrd="0" presId="urn:microsoft.com/office/officeart/2005/8/layout/equation1"/>
    <dgm:cxn modelId="{6006341D-13B4-4EF7-B318-DC92D0CD11B4}" type="presParOf" srcId="{E7A1A89A-F3F2-4AC3-B2D8-38F5EB81665A}" destId="{2C20FADA-0268-4267-AE14-96CACA92BE92}" srcOrd="3" destOrd="0" presId="urn:microsoft.com/office/officeart/2005/8/layout/equation1"/>
    <dgm:cxn modelId="{0E62BBDC-30B3-42D4-80FE-27774BB029E9}" type="presParOf" srcId="{E7A1A89A-F3F2-4AC3-B2D8-38F5EB81665A}" destId="{D268EF9E-7D37-4AB9-BE5F-A62CC62C9DE0}" srcOrd="4" destOrd="0" presId="urn:microsoft.com/office/officeart/2005/8/layout/equation1"/>
    <dgm:cxn modelId="{0D5AE8B6-3F29-4357-BCFE-6E92BF664C88}" type="presParOf" srcId="{E7A1A89A-F3F2-4AC3-B2D8-38F5EB81665A}" destId="{8A7DE462-E566-424C-B74D-20EFE0B3B634}" srcOrd="5" destOrd="0" presId="urn:microsoft.com/office/officeart/2005/8/layout/equation1"/>
    <dgm:cxn modelId="{5E15C894-F0D2-4CAE-A8F1-CE4C64CB6830}" type="presParOf" srcId="{E7A1A89A-F3F2-4AC3-B2D8-38F5EB81665A}" destId="{EA27C33F-0BEB-4F17-8E54-71D237096EA0}" srcOrd="6" destOrd="0" presId="urn:microsoft.com/office/officeart/2005/8/layout/equation1"/>
    <dgm:cxn modelId="{4416985E-9BE6-4F17-A406-AED455035EE8}" type="presParOf" srcId="{E7A1A89A-F3F2-4AC3-B2D8-38F5EB81665A}" destId="{A116F728-1F6F-4B65-AB8A-3905FA39BFCA}" srcOrd="7" destOrd="0" presId="urn:microsoft.com/office/officeart/2005/8/layout/equation1"/>
    <dgm:cxn modelId="{2EE0C8F2-8062-452D-82EC-A496AA7FD4F6}" type="presParOf" srcId="{E7A1A89A-F3F2-4AC3-B2D8-38F5EB81665A}" destId="{FC678530-CB6B-48AB-A55C-FCA56457037C}"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73EE86-C1B9-41BB-A59C-8CE9750D798A}"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BB34228D-701E-409D-B6A8-A525DFD6AD98}">
      <dgm:prSet/>
      <dgm:spPr>
        <a:solidFill>
          <a:schemeClr val="accent1"/>
        </a:solidFill>
      </dgm:spPr>
      <dgm:t>
        <a:bodyPr/>
        <a:lstStyle/>
        <a:p>
          <a:r>
            <a:rPr lang="en-US" b="1" dirty="0"/>
            <a:t>Total distance</a:t>
          </a:r>
        </a:p>
      </dgm:t>
    </dgm:pt>
    <dgm:pt modelId="{2E76FFED-8598-4591-848A-9D292B1122C8}" type="parTrans" cxnId="{52BA6CAC-3D65-4E50-930F-65B11B7715D1}">
      <dgm:prSet/>
      <dgm:spPr/>
      <dgm:t>
        <a:bodyPr/>
        <a:lstStyle/>
        <a:p>
          <a:endParaRPr lang="en-US"/>
        </a:p>
      </dgm:t>
    </dgm:pt>
    <dgm:pt modelId="{F6400CB1-82B0-4C4D-A07A-2BCD8332A526}" type="sibTrans" cxnId="{52BA6CAC-3D65-4E50-930F-65B11B7715D1}">
      <dgm:prSet/>
      <dgm:spPr/>
      <dgm:t>
        <a:bodyPr/>
        <a:lstStyle/>
        <a:p>
          <a:endParaRPr lang="en-US"/>
        </a:p>
      </dgm:t>
    </dgm:pt>
    <dgm:pt modelId="{04D4E5DF-B4CD-4A5E-B4AD-CC36D696C5D3}">
      <dgm:prSet/>
      <dgm:spPr>
        <a:ln>
          <a:solidFill>
            <a:schemeClr val="accent1"/>
          </a:solidFill>
        </a:ln>
      </dgm:spPr>
      <dgm:t>
        <a:bodyPr/>
        <a:lstStyle/>
        <a:p>
          <a:r>
            <a:rPr lang="en-US"/>
            <a:t>For a session, drill, game, etc.</a:t>
          </a:r>
        </a:p>
      </dgm:t>
    </dgm:pt>
    <dgm:pt modelId="{746AF2DA-8267-4910-8D6F-D6AD24DA221E}" type="parTrans" cxnId="{CE76A0B1-76CA-42D1-9399-7FEB3A0BA653}">
      <dgm:prSet/>
      <dgm:spPr/>
      <dgm:t>
        <a:bodyPr/>
        <a:lstStyle/>
        <a:p>
          <a:endParaRPr lang="en-US"/>
        </a:p>
      </dgm:t>
    </dgm:pt>
    <dgm:pt modelId="{A4F4D7C8-0F27-44FB-BF25-7E396B7150B5}" type="sibTrans" cxnId="{CE76A0B1-76CA-42D1-9399-7FEB3A0BA653}">
      <dgm:prSet/>
      <dgm:spPr/>
      <dgm:t>
        <a:bodyPr/>
        <a:lstStyle/>
        <a:p>
          <a:endParaRPr lang="en-US"/>
        </a:p>
      </dgm:t>
    </dgm:pt>
    <dgm:pt modelId="{14B3FEF7-7851-474D-BD8F-38519551B147}">
      <dgm:prSet/>
      <dgm:spPr>
        <a:ln>
          <a:solidFill>
            <a:schemeClr val="accent1"/>
          </a:solidFill>
        </a:ln>
      </dgm:spPr>
      <dgm:t>
        <a:bodyPr/>
        <a:lstStyle/>
        <a:p>
          <a:r>
            <a:rPr lang="en-US"/>
            <a:t>Meters or yards</a:t>
          </a:r>
        </a:p>
      </dgm:t>
    </dgm:pt>
    <dgm:pt modelId="{13ABA8DA-BB6B-49FB-BBF9-34CF17137824}" type="parTrans" cxnId="{9579764F-74C0-4868-A4AA-B2FC9268E6CE}">
      <dgm:prSet/>
      <dgm:spPr/>
      <dgm:t>
        <a:bodyPr/>
        <a:lstStyle/>
        <a:p>
          <a:endParaRPr lang="en-US"/>
        </a:p>
      </dgm:t>
    </dgm:pt>
    <dgm:pt modelId="{21D5C11C-376C-4C57-8671-777B713884C1}" type="sibTrans" cxnId="{9579764F-74C0-4868-A4AA-B2FC9268E6CE}">
      <dgm:prSet/>
      <dgm:spPr/>
      <dgm:t>
        <a:bodyPr/>
        <a:lstStyle/>
        <a:p>
          <a:endParaRPr lang="en-US"/>
        </a:p>
      </dgm:t>
    </dgm:pt>
    <dgm:pt modelId="{BCA7DD3D-9327-47ED-8154-2DBBC8F85116}">
      <dgm:prSet/>
      <dgm:spPr>
        <a:solidFill>
          <a:schemeClr val="accent1"/>
        </a:solidFill>
      </dgm:spPr>
      <dgm:t>
        <a:bodyPr/>
        <a:lstStyle/>
        <a:p>
          <a:r>
            <a:rPr lang="en-US" b="1" dirty="0"/>
            <a:t>High-intensity distance (HID)</a:t>
          </a:r>
        </a:p>
      </dgm:t>
    </dgm:pt>
    <dgm:pt modelId="{FCEF889B-E68F-4BA0-B6B8-187CAC37A281}" type="parTrans" cxnId="{87358DB6-B10A-405A-AD97-7F2525503126}">
      <dgm:prSet/>
      <dgm:spPr/>
      <dgm:t>
        <a:bodyPr/>
        <a:lstStyle/>
        <a:p>
          <a:endParaRPr lang="en-US"/>
        </a:p>
      </dgm:t>
    </dgm:pt>
    <dgm:pt modelId="{264C663C-517D-433D-8261-0D23CB58E2A5}" type="sibTrans" cxnId="{87358DB6-B10A-405A-AD97-7F2525503126}">
      <dgm:prSet/>
      <dgm:spPr/>
      <dgm:t>
        <a:bodyPr/>
        <a:lstStyle/>
        <a:p>
          <a:endParaRPr lang="en-US"/>
        </a:p>
      </dgm:t>
    </dgm:pt>
    <dgm:pt modelId="{39FEF12E-435E-4472-B39A-C97D71BFCAA5}">
      <dgm:prSet/>
      <dgm:spPr>
        <a:ln>
          <a:solidFill>
            <a:schemeClr val="accent1"/>
          </a:solidFill>
        </a:ln>
      </dgm:spPr>
      <dgm:t>
        <a:bodyPr/>
        <a:lstStyle/>
        <a:p>
          <a:r>
            <a:rPr lang="en-US"/>
            <a:t>Distance run that exceeds a given speed threshold (&gt;60% max speed)</a:t>
          </a:r>
        </a:p>
      </dgm:t>
    </dgm:pt>
    <dgm:pt modelId="{B88BA203-B8C4-47B3-B91F-866631576B78}" type="parTrans" cxnId="{75528526-CD8D-43AD-8172-C94883B20B3C}">
      <dgm:prSet/>
      <dgm:spPr/>
      <dgm:t>
        <a:bodyPr/>
        <a:lstStyle/>
        <a:p>
          <a:endParaRPr lang="en-US"/>
        </a:p>
      </dgm:t>
    </dgm:pt>
    <dgm:pt modelId="{BBC27396-7352-4B8C-B257-5394B6ADBC44}" type="sibTrans" cxnId="{75528526-CD8D-43AD-8172-C94883B20B3C}">
      <dgm:prSet/>
      <dgm:spPr/>
      <dgm:t>
        <a:bodyPr/>
        <a:lstStyle/>
        <a:p>
          <a:endParaRPr lang="en-US"/>
        </a:p>
      </dgm:t>
    </dgm:pt>
    <dgm:pt modelId="{2D3C303E-0F8A-41B5-B5F2-8661B7BE3B2E}">
      <dgm:prSet/>
      <dgm:spPr>
        <a:ln>
          <a:solidFill>
            <a:schemeClr val="accent1"/>
          </a:solidFill>
        </a:ln>
      </dgm:spPr>
      <dgm:t>
        <a:bodyPr/>
        <a:lstStyle/>
        <a:p>
          <a:r>
            <a:rPr lang="en-US"/>
            <a:t>Meters or yards</a:t>
          </a:r>
        </a:p>
      </dgm:t>
    </dgm:pt>
    <dgm:pt modelId="{92E05E28-8148-42ED-97CA-FA892E44C745}" type="parTrans" cxnId="{94CAA29D-82C0-472F-8D63-D810F9248D09}">
      <dgm:prSet/>
      <dgm:spPr/>
      <dgm:t>
        <a:bodyPr/>
        <a:lstStyle/>
        <a:p>
          <a:endParaRPr lang="en-US"/>
        </a:p>
      </dgm:t>
    </dgm:pt>
    <dgm:pt modelId="{D5917A30-377B-4924-9A7D-0B965B1CCB97}" type="sibTrans" cxnId="{94CAA29D-82C0-472F-8D63-D810F9248D09}">
      <dgm:prSet/>
      <dgm:spPr/>
      <dgm:t>
        <a:bodyPr/>
        <a:lstStyle/>
        <a:p>
          <a:endParaRPr lang="en-US"/>
        </a:p>
      </dgm:t>
    </dgm:pt>
    <dgm:pt modelId="{A3E8DD4A-C325-48A2-B30E-5642924C3BFB}">
      <dgm:prSet/>
      <dgm:spPr>
        <a:solidFill>
          <a:srgbClr val="FF0000"/>
        </a:solidFill>
      </dgm:spPr>
      <dgm:t>
        <a:bodyPr/>
        <a:lstStyle/>
        <a:p>
          <a:r>
            <a:rPr lang="en-US" b="1" dirty="0"/>
            <a:t>Sprints</a:t>
          </a:r>
        </a:p>
      </dgm:t>
    </dgm:pt>
    <dgm:pt modelId="{85B5383C-BCF3-4F55-AB7E-C7847FD4A29D}" type="parTrans" cxnId="{78C07CCB-035B-4F49-B704-797954F5A12F}">
      <dgm:prSet/>
      <dgm:spPr/>
      <dgm:t>
        <a:bodyPr/>
        <a:lstStyle/>
        <a:p>
          <a:endParaRPr lang="en-US"/>
        </a:p>
      </dgm:t>
    </dgm:pt>
    <dgm:pt modelId="{29910295-856B-4AA0-8310-41E30284E420}" type="sibTrans" cxnId="{78C07CCB-035B-4F49-B704-797954F5A12F}">
      <dgm:prSet/>
      <dgm:spPr/>
      <dgm:t>
        <a:bodyPr/>
        <a:lstStyle/>
        <a:p>
          <a:endParaRPr lang="en-US"/>
        </a:p>
      </dgm:t>
    </dgm:pt>
    <dgm:pt modelId="{683FFC5A-E78C-4684-BAA4-E335B4449E5E}">
      <dgm:prSet/>
      <dgm:spPr>
        <a:ln>
          <a:solidFill>
            <a:srgbClr val="FF0000"/>
          </a:solidFill>
        </a:ln>
      </dgm:spPr>
      <dgm:t>
        <a:bodyPr/>
        <a:lstStyle/>
        <a:p>
          <a:r>
            <a:rPr lang="en-US"/>
            <a:t># of sprint efforts above a given speed threshold</a:t>
          </a:r>
        </a:p>
      </dgm:t>
    </dgm:pt>
    <dgm:pt modelId="{D0EC4E56-95F9-4EC8-8A9C-CD15136DC474}" type="parTrans" cxnId="{F46F14BC-5B57-43DF-A19B-F2DA8D32C900}">
      <dgm:prSet/>
      <dgm:spPr/>
      <dgm:t>
        <a:bodyPr/>
        <a:lstStyle/>
        <a:p>
          <a:endParaRPr lang="en-US"/>
        </a:p>
      </dgm:t>
    </dgm:pt>
    <dgm:pt modelId="{E51DB3A7-325F-47B1-8D35-A45A3A8F9569}" type="sibTrans" cxnId="{F46F14BC-5B57-43DF-A19B-F2DA8D32C900}">
      <dgm:prSet/>
      <dgm:spPr/>
      <dgm:t>
        <a:bodyPr/>
        <a:lstStyle/>
        <a:p>
          <a:endParaRPr lang="en-US"/>
        </a:p>
      </dgm:t>
    </dgm:pt>
    <dgm:pt modelId="{7EC64F60-40EB-448A-AA0A-E8388F9F2DF3}">
      <dgm:prSet/>
      <dgm:spPr>
        <a:ln>
          <a:solidFill>
            <a:srgbClr val="FF0000"/>
          </a:solidFill>
        </a:ln>
      </dgm:spPr>
      <dgm:t>
        <a:bodyPr/>
        <a:lstStyle/>
        <a:p>
          <a:r>
            <a:rPr lang="en-US"/>
            <a:t>Count</a:t>
          </a:r>
        </a:p>
      </dgm:t>
    </dgm:pt>
    <dgm:pt modelId="{AEFAA72B-07A8-4819-BA71-61007DF32130}" type="parTrans" cxnId="{B8AA8B77-01FA-482A-A150-45DE7A05DF1D}">
      <dgm:prSet/>
      <dgm:spPr/>
      <dgm:t>
        <a:bodyPr/>
        <a:lstStyle/>
        <a:p>
          <a:endParaRPr lang="en-US"/>
        </a:p>
      </dgm:t>
    </dgm:pt>
    <dgm:pt modelId="{EDD87569-A635-4B0A-A22D-22F2774F753C}" type="sibTrans" cxnId="{B8AA8B77-01FA-482A-A150-45DE7A05DF1D}">
      <dgm:prSet/>
      <dgm:spPr/>
      <dgm:t>
        <a:bodyPr/>
        <a:lstStyle/>
        <a:p>
          <a:endParaRPr lang="en-US"/>
        </a:p>
      </dgm:t>
    </dgm:pt>
    <dgm:pt modelId="{21AFACFA-99B0-4DD6-A80C-A0AE97AD0AF5}">
      <dgm:prSet/>
      <dgm:spPr>
        <a:solidFill>
          <a:srgbClr val="FF0000"/>
        </a:solidFill>
      </dgm:spPr>
      <dgm:t>
        <a:bodyPr/>
        <a:lstStyle/>
        <a:p>
          <a:r>
            <a:rPr lang="en-US" b="1" dirty="0"/>
            <a:t>Accelerations</a:t>
          </a:r>
        </a:p>
      </dgm:t>
    </dgm:pt>
    <dgm:pt modelId="{B015EF9C-726B-4AF4-BFAC-C1822E2BF06C}" type="parTrans" cxnId="{D2A8B4DB-C40F-48C0-ADD4-6D654E63A836}">
      <dgm:prSet/>
      <dgm:spPr/>
      <dgm:t>
        <a:bodyPr/>
        <a:lstStyle/>
        <a:p>
          <a:endParaRPr lang="en-US"/>
        </a:p>
      </dgm:t>
    </dgm:pt>
    <dgm:pt modelId="{15921C24-62A6-4BC6-B276-3D9E0B0DF6B5}" type="sibTrans" cxnId="{D2A8B4DB-C40F-48C0-ADD4-6D654E63A836}">
      <dgm:prSet/>
      <dgm:spPr/>
      <dgm:t>
        <a:bodyPr/>
        <a:lstStyle/>
        <a:p>
          <a:endParaRPr lang="en-US"/>
        </a:p>
      </dgm:t>
    </dgm:pt>
    <dgm:pt modelId="{79C8135F-794B-4D53-892E-BBE5839CDF64}">
      <dgm:prSet/>
      <dgm:spPr>
        <a:ln>
          <a:solidFill>
            <a:srgbClr val="FF0000"/>
          </a:solidFill>
        </a:ln>
      </dgm:spPr>
      <dgm:t>
        <a:bodyPr/>
        <a:lstStyle/>
        <a:p>
          <a:r>
            <a:rPr lang="en-US"/>
            <a:t># of fast starts above a given threshold</a:t>
          </a:r>
        </a:p>
      </dgm:t>
    </dgm:pt>
    <dgm:pt modelId="{9509CB52-AC61-4104-B0FE-7C262453A96A}" type="parTrans" cxnId="{029FB2E8-5939-444B-9D54-3852436DA521}">
      <dgm:prSet/>
      <dgm:spPr/>
      <dgm:t>
        <a:bodyPr/>
        <a:lstStyle/>
        <a:p>
          <a:endParaRPr lang="en-US"/>
        </a:p>
      </dgm:t>
    </dgm:pt>
    <dgm:pt modelId="{B3811D7A-89E0-414F-A817-A6EAB32AFCAC}" type="sibTrans" cxnId="{029FB2E8-5939-444B-9D54-3852436DA521}">
      <dgm:prSet/>
      <dgm:spPr/>
      <dgm:t>
        <a:bodyPr/>
        <a:lstStyle/>
        <a:p>
          <a:endParaRPr lang="en-US"/>
        </a:p>
      </dgm:t>
    </dgm:pt>
    <dgm:pt modelId="{C23D489F-F372-4658-BE3D-E34CCC0A9E12}">
      <dgm:prSet/>
      <dgm:spPr>
        <a:ln>
          <a:solidFill>
            <a:srgbClr val="FF0000"/>
          </a:solidFill>
        </a:ln>
      </dgm:spPr>
      <dgm:t>
        <a:bodyPr/>
        <a:lstStyle/>
        <a:p>
          <a:r>
            <a:rPr lang="en-US"/>
            <a:t>Count</a:t>
          </a:r>
        </a:p>
      </dgm:t>
    </dgm:pt>
    <dgm:pt modelId="{F090F0FE-BE5E-4817-A535-AA4F065EA12C}" type="parTrans" cxnId="{F31F7F7E-6570-4DF0-B839-2729C6CE1D94}">
      <dgm:prSet/>
      <dgm:spPr/>
      <dgm:t>
        <a:bodyPr/>
        <a:lstStyle/>
        <a:p>
          <a:endParaRPr lang="en-US"/>
        </a:p>
      </dgm:t>
    </dgm:pt>
    <dgm:pt modelId="{15B07160-606B-4436-B740-0B9E3FFD52DA}" type="sibTrans" cxnId="{F31F7F7E-6570-4DF0-B839-2729C6CE1D94}">
      <dgm:prSet/>
      <dgm:spPr/>
      <dgm:t>
        <a:bodyPr/>
        <a:lstStyle/>
        <a:p>
          <a:endParaRPr lang="en-US"/>
        </a:p>
      </dgm:t>
    </dgm:pt>
    <dgm:pt modelId="{80392BAB-E8CE-4BBD-88D1-C181FA39D2CD}">
      <dgm:prSet/>
      <dgm:spPr>
        <a:solidFill>
          <a:srgbClr val="FF0000"/>
        </a:solidFill>
      </dgm:spPr>
      <dgm:t>
        <a:bodyPr/>
        <a:lstStyle/>
        <a:p>
          <a:r>
            <a:rPr lang="en-US" b="1" dirty="0"/>
            <a:t>Decelerations</a:t>
          </a:r>
        </a:p>
      </dgm:t>
    </dgm:pt>
    <dgm:pt modelId="{054770DE-1E66-4024-8EB4-B789B6101DAD}" type="parTrans" cxnId="{9D8B9A02-3A8C-4F76-A219-A39FB4C4B57C}">
      <dgm:prSet/>
      <dgm:spPr/>
      <dgm:t>
        <a:bodyPr/>
        <a:lstStyle/>
        <a:p>
          <a:endParaRPr lang="en-US"/>
        </a:p>
      </dgm:t>
    </dgm:pt>
    <dgm:pt modelId="{470D8953-0CCD-4F61-9A8D-02311AB8EAF5}" type="sibTrans" cxnId="{9D8B9A02-3A8C-4F76-A219-A39FB4C4B57C}">
      <dgm:prSet/>
      <dgm:spPr/>
      <dgm:t>
        <a:bodyPr/>
        <a:lstStyle/>
        <a:p>
          <a:endParaRPr lang="en-US"/>
        </a:p>
      </dgm:t>
    </dgm:pt>
    <dgm:pt modelId="{145ED132-88CE-469C-80CA-856E9408CABB}">
      <dgm:prSet/>
      <dgm:spPr>
        <a:ln>
          <a:solidFill>
            <a:srgbClr val="FF0000"/>
          </a:solidFill>
        </a:ln>
      </dgm:spPr>
      <dgm:t>
        <a:bodyPr/>
        <a:lstStyle/>
        <a:p>
          <a:r>
            <a:rPr lang="en-US"/>
            <a:t># of quick stops above a given threshold</a:t>
          </a:r>
        </a:p>
      </dgm:t>
    </dgm:pt>
    <dgm:pt modelId="{17D21041-B68F-4AF4-9F4E-E35D7B200854}" type="parTrans" cxnId="{E23DD9DA-6B91-42AE-8C2A-8D73B8B2DA1A}">
      <dgm:prSet/>
      <dgm:spPr/>
      <dgm:t>
        <a:bodyPr/>
        <a:lstStyle/>
        <a:p>
          <a:endParaRPr lang="en-US"/>
        </a:p>
      </dgm:t>
    </dgm:pt>
    <dgm:pt modelId="{62B57A81-3804-4548-B873-6D817F633DE8}" type="sibTrans" cxnId="{E23DD9DA-6B91-42AE-8C2A-8D73B8B2DA1A}">
      <dgm:prSet/>
      <dgm:spPr/>
      <dgm:t>
        <a:bodyPr/>
        <a:lstStyle/>
        <a:p>
          <a:endParaRPr lang="en-US"/>
        </a:p>
      </dgm:t>
    </dgm:pt>
    <dgm:pt modelId="{D55BD4B3-4567-4011-A852-9A641A81595A}">
      <dgm:prSet/>
      <dgm:spPr>
        <a:ln>
          <a:solidFill>
            <a:srgbClr val="FF0000"/>
          </a:solidFill>
        </a:ln>
      </dgm:spPr>
      <dgm:t>
        <a:bodyPr/>
        <a:lstStyle/>
        <a:p>
          <a:r>
            <a:rPr lang="en-US"/>
            <a:t>Count</a:t>
          </a:r>
        </a:p>
      </dgm:t>
    </dgm:pt>
    <dgm:pt modelId="{639B11C3-DFF5-4204-9838-6C3016E3F507}" type="parTrans" cxnId="{41FAA54B-0D9C-4FC8-A3CD-1F8A42B8D7E6}">
      <dgm:prSet/>
      <dgm:spPr/>
      <dgm:t>
        <a:bodyPr/>
        <a:lstStyle/>
        <a:p>
          <a:endParaRPr lang="en-US"/>
        </a:p>
      </dgm:t>
    </dgm:pt>
    <dgm:pt modelId="{C660A51B-D1E0-4AD1-93B8-7AA3238FCCFE}" type="sibTrans" cxnId="{41FAA54B-0D9C-4FC8-A3CD-1F8A42B8D7E6}">
      <dgm:prSet/>
      <dgm:spPr/>
      <dgm:t>
        <a:bodyPr/>
        <a:lstStyle/>
        <a:p>
          <a:endParaRPr lang="en-US"/>
        </a:p>
      </dgm:t>
    </dgm:pt>
    <dgm:pt modelId="{EBE7B521-B0A9-4041-9A8E-C6F2EB756E7E}" type="pres">
      <dgm:prSet presAssocID="{5B73EE86-C1B9-41BB-A59C-8CE9750D798A}" presName="linear" presStyleCnt="0">
        <dgm:presLayoutVars>
          <dgm:dir/>
          <dgm:animLvl val="lvl"/>
          <dgm:resizeHandles val="exact"/>
        </dgm:presLayoutVars>
      </dgm:prSet>
      <dgm:spPr/>
    </dgm:pt>
    <dgm:pt modelId="{8F3D3FA8-FCAF-448F-B679-61D321B4A709}" type="pres">
      <dgm:prSet presAssocID="{BB34228D-701E-409D-B6A8-A525DFD6AD98}" presName="parentLin" presStyleCnt="0"/>
      <dgm:spPr/>
    </dgm:pt>
    <dgm:pt modelId="{4145EE51-9BFC-4B01-97F7-0CBD14F4589F}" type="pres">
      <dgm:prSet presAssocID="{BB34228D-701E-409D-B6A8-A525DFD6AD98}" presName="parentLeftMargin" presStyleLbl="node1" presStyleIdx="0" presStyleCnt="5"/>
      <dgm:spPr/>
    </dgm:pt>
    <dgm:pt modelId="{8E847FB4-29A3-4579-9BF6-75D976EA9C3E}" type="pres">
      <dgm:prSet presAssocID="{BB34228D-701E-409D-B6A8-A525DFD6AD98}" presName="parentText" presStyleLbl="node1" presStyleIdx="0" presStyleCnt="5">
        <dgm:presLayoutVars>
          <dgm:chMax val="0"/>
          <dgm:bulletEnabled val="1"/>
        </dgm:presLayoutVars>
      </dgm:prSet>
      <dgm:spPr/>
    </dgm:pt>
    <dgm:pt modelId="{5C755E02-DFE5-4C66-86FD-96BCD4980D8D}" type="pres">
      <dgm:prSet presAssocID="{BB34228D-701E-409D-B6A8-A525DFD6AD98}" presName="negativeSpace" presStyleCnt="0"/>
      <dgm:spPr/>
    </dgm:pt>
    <dgm:pt modelId="{88EEEBB3-1A68-47D9-9F89-63455BFAD003}" type="pres">
      <dgm:prSet presAssocID="{BB34228D-701E-409D-B6A8-A525DFD6AD98}" presName="childText" presStyleLbl="conFgAcc1" presStyleIdx="0" presStyleCnt="5">
        <dgm:presLayoutVars>
          <dgm:bulletEnabled val="1"/>
        </dgm:presLayoutVars>
      </dgm:prSet>
      <dgm:spPr/>
    </dgm:pt>
    <dgm:pt modelId="{40359AE6-B9E5-4CD6-BA9B-9DD86ADAE17E}" type="pres">
      <dgm:prSet presAssocID="{F6400CB1-82B0-4C4D-A07A-2BCD8332A526}" presName="spaceBetweenRectangles" presStyleCnt="0"/>
      <dgm:spPr/>
    </dgm:pt>
    <dgm:pt modelId="{E5124791-D79D-4E2E-9512-256D71142EE2}" type="pres">
      <dgm:prSet presAssocID="{BCA7DD3D-9327-47ED-8154-2DBBC8F85116}" presName="parentLin" presStyleCnt="0"/>
      <dgm:spPr/>
    </dgm:pt>
    <dgm:pt modelId="{53990214-DF87-4DAB-B5CE-E2ED59B26887}" type="pres">
      <dgm:prSet presAssocID="{BCA7DD3D-9327-47ED-8154-2DBBC8F85116}" presName="parentLeftMargin" presStyleLbl="node1" presStyleIdx="0" presStyleCnt="5"/>
      <dgm:spPr/>
    </dgm:pt>
    <dgm:pt modelId="{FF06EEB5-CBDC-4562-A290-520F6E58BB94}" type="pres">
      <dgm:prSet presAssocID="{BCA7DD3D-9327-47ED-8154-2DBBC8F85116}" presName="parentText" presStyleLbl="node1" presStyleIdx="1" presStyleCnt="5">
        <dgm:presLayoutVars>
          <dgm:chMax val="0"/>
          <dgm:bulletEnabled val="1"/>
        </dgm:presLayoutVars>
      </dgm:prSet>
      <dgm:spPr/>
    </dgm:pt>
    <dgm:pt modelId="{8C363AFD-4A1C-485A-9567-E7D656FAC76F}" type="pres">
      <dgm:prSet presAssocID="{BCA7DD3D-9327-47ED-8154-2DBBC8F85116}" presName="negativeSpace" presStyleCnt="0"/>
      <dgm:spPr/>
    </dgm:pt>
    <dgm:pt modelId="{C64C8E22-A79B-4D00-A073-492837C81CC2}" type="pres">
      <dgm:prSet presAssocID="{BCA7DD3D-9327-47ED-8154-2DBBC8F85116}" presName="childText" presStyleLbl="conFgAcc1" presStyleIdx="1" presStyleCnt="5">
        <dgm:presLayoutVars>
          <dgm:bulletEnabled val="1"/>
        </dgm:presLayoutVars>
      </dgm:prSet>
      <dgm:spPr/>
    </dgm:pt>
    <dgm:pt modelId="{DCD0C7C1-6DB3-45E1-8C7E-D892C5F4CE9A}" type="pres">
      <dgm:prSet presAssocID="{264C663C-517D-433D-8261-0D23CB58E2A5}" presName="spaceBetweenRectangles" presStyleCnt="0"/>
      <dgm:spPr/>
    </dgm:pt>
    <dgm:pt modelId="{DB272707-1BEC-4C0A-80B3-5B99908DC531}" type="pres">
      <dgm:prSet presAssocID="{A3E8DD4A-C325-48A2-B30E-5642924C3BFB}" presName="parentLin" presStyleCnt="0"/>
      <dgm:spPr/>
    </dgm:pt>
    <dgm:pt modelId="{3B6E12C8-2EE1-4E80-BFE4-96C223301007}" type="pres">
      <dgm:prSet presAssocID="{A3E8DD4A-C325-48A2-B30E-5642924C3BFB}" presName="parentLeftMargin" presStyleLbl="node1" presStyleIdx="1" presStyleCnt="5"/>
      <dgm:spPr/>
    </dgm:pt>
    <dgm:pt modelId="{4515737D-438A-431E-928D-7DDB04E4142D}" type="pres">
      <dgm:prSet presAssocID="{A3E8DD4A-C325-48A2-B30E-5642924C3BFB}" presName="parentText" presStyleLbl="node1" presStyleIdx="2" presStyleCnt="5">
        <dgm:presLayoutVars>
          <dgm:chMax val="0"/>
          <dgm:bulletEnabled val="1"/>
        </dgm:presLayoutVars>
      </dgm:prSet>
      <dgm:spPr/>
    </dgm:pt>
    <dgm:pt modelId="{3F314822-F17C-4694-BFBC-681FE186D5AD}" type="pres">
      <dgm:prSet presAssocID="{A3E8DD4A-C325-48A2-B30E-5642924C3BFB}" presName="negativeSpace" presStyleCnt="0"/>
      <dgm:spPr/>
    </dgm:pt>
    <dgm:pt modelId="{BD609809-BD79-433D-8BC8-2084AD52FDD1}" type="pres">
      <dgm:prSet presAssocID="{A3E8DD4A-C325-48A2-B30E-5642924C3BFB}" presName="childText" presStyleLbl="conFgAcc1" presStyleIdx="2" presStyleCnt="5">
        <dgm:presLayoutVars>
          <dgm:bulletEnabled val="1"/>
        </dgm:presLayoutVars>
      </dgm:prSet>
      <dgm:spPr/>
    </dgm:pt>
    <dgm:pt modelId="{C651C841-5ABE-4C32-BED8-07C4833D0C6E}" type="pres">
      <dgm:prSet presAssocID="{29910295-856B-4AA0-8310-41E30284E420}" presName="spaceBetweenRectangles" presStyleCnt="0"/>
      <dgm:spPr/>
    </dgm:pt>
    <dgm:pt modelId="{250F1AA1-99B9-495A-9BB5-C38CBEC8D96E}" type="pres">
      <dgm:prSet presAssocID="{21AFACFA-99B0-4DD6-A80C-A0AE97AD0AF5}" presName="parentLin" presStyleCnt="0"/>
      <dgm:spPr/>
    </dgm:pt>
    <dgm:pt modelId="{0C2D2901-EFEA-45D9-9B54-AFA20F1FA267}" type="pres">
      <dgm:prSet presAssocID="{21AFACFA-99B0-4DD6-A80C-A0AE97AD0AF5}" presName="parentLeftMargin" presStyleLbl="node1" presStyleIdx="2" presStyleCnt="5"/>
      <dgm:spPr/>
    </dgm:pt>
    <dgm:pt modelId="{85781063-97F0-4A73-94B3-28AC6AED2C7B}" type="pres">
      <dgm:prSet presAssocID="{21AFACFA-99B0-4DD6-A80C-A0AE97AD0AF5}" presName="parentText" presStyleLbl="node1" presStyleIdx="3" presStyleCnt="5">
        <dgm:presLayoutVars>
          <dgm:chMax val="0"/>
          <dgm:bulletEnabled val="1"/>
        </dgm:presLayoutVars>
      </dgm:prSet>
      <dgm:spPr/>
    </dgm:pt>
    <dgm:pt modelId="{F0CAD310-FFE4-4CB2-A499-5E378E158E4A}" type="pres">
      <dgm:prSet presAssocID="{21AFACFA-99B0-4DD6-A80C-A0AE97AD0AF5}" presName="negativeSpace" presStyleCnt="0"/>
      <dgm:spPr/>
    </dgm:pt>
    <dgm:pt modelId="{43610C80-CE35-4DC0-92EB-40FA13742391}" type="pres">
      <dgm:prSet presAssocID="{21AFACFA-99B0-4DD6-A80C-A0AE97AD0AF5}" presName="childText" presStyleLbl="conFgAcc1" presStyleIdx="3" presStyleCnt="5">
        <dgm:presLayoutVars>
          <dgm:bulletEnabled val="1"/>
        </dgm:presLayoutVars>
      </dgm:prSet>
      <dgm:spPr/>
    </dgm:pt>
    <dgm:pt modelId="{2348B4BA-290C-4025-BF95-1A15E443DD2E}" type="pres">
      <dgm:prSet presAssocID="{15921C24-62A6-4BC6-B276-3D9E0B0DF6B5}" presName="spaceBetweenRectangles" presStyleCnt="0"/>
      <dgm:spPr/>
    </dgm:pt>
    <dgm:pt modelId="{C7A77FB0-B5D6-44E4-A7D9-DEF8C37ECA2B}" type="pres">
      <dgm:prSet presAssocID="{80392BAB-E8CE-4BBD-88D1-C181FA39D2CD}" presName="parentLin" presStyleCnt="0"/>
      <dgm:spPr/>
    </dgm:pt>
    <dgm:pt modelId="{89D20559-4399-4AC2-BF0F-2C15DB83BE55}" type="pres">
      <dgm:prSet presAssocID="{80392BAB-E8CE-4BBD-88D1-C181FA39D2CD}" presName="parentLeftMargin" presStyleLbl="node1" presStyleIdx="3" presStyleCnt="5"/>
      <dgm:spPr/>
    </dgm:pt>
    <dgm:pt modelId="{6E7B3C66-BBFA-41D7-A788-8E2065BA4823}" type="pres">
      <dgm:prSet presAssocID="{80392BAB-E8CE-4BBD-88D1-C181FA39D2CD}" presName="parentText" presStyleLbl="node1" presStyleIdx="4" presStyleCnt="5">
        <dgm:presLayoutVars>
          <dgm:chMax val="0"/>
          <dgm:bulletEnabled val="1"/>
        </dgm:presLayoutVars>
      </dgm:prSet>
      <dgm:spPr/>
    </dgm:pt>
    <dgm:pt modelId="{DEA193BD-C7DA-442B-B4CF-64C0A7E0C2FF}" type="pres">
      <dgm:prSet presAssocID="{80392BAB-E8CE-4BBD-88D1-C181FA39D2CD}" presName="negativeSpace" presStyleCnt="0"/>
      <dgm:spPr/>
    </dgm:pt>
    <dgm:pt modelId="{3CF31E5E-9D38-4D2F-B4A3-585C988EED49}" type="pres">
      <dgm:prSet presAssocID="{80392BAB-E8CE-4BBD-88D1-C181FA39D2CD}" presName="childText" presStyleLbl="conFgAcc1" presStyleIdx="4" presStyleCnt="5">
        <dgm:presLayoutVars>
          <dgm:bulletEnabled val="1"/>
        </dgm:presLayoutVars>
      </dgm:prSet>
      <dgm:spPr/>
    </dgm:pt>
  </dgm:ptLst>
  <dgm:cxnLst>
    <dgm:cxn modelId="{9D8B9A02-3A8C-4F76-A219-A39FB4C4B57C}" srcId="{5B73EE86-C1B9-41BB-A59C-8CE9750D798A}" destId="{80392BAB-E8CE-4BBD-88D1-C181FA39D2CD}" srcOrd="4" destOrd="0" parTransId="{054770DE-1E66-4024-8EB4-B789B6101DAD}" sibTransId="{470D8953-0CCD-4F61-9A8D-02311AB8EAF5}"/>
    <dgm:cxn modelId="{A3EB9B04-CA58-4681-8C9C-F68C46462E84}" type="presOf" srcId="{7EC64F60-40EB-448A-AA0A-E8388F9F2DF3}" destId="{BD609809-BD79-433D-8BC8-2084AD52FDD1}" srcOrd="0" destOrd="1" presId="urn:microsoft.com/office/officeart/2005/8/layout/list1"/>
    <dgm:cxn modelId="{EDCEFB18-ACA9-40EC-8CA9-563D8F8E1BBC}" type="presOf" srcId="{80392BAB-E8CE-4BBD-88D1-C181FA39D2CD}" destId="{89D20559-4399-4AC2-BF0F-2C15DB83BE55}" srcOrd="0" destOrd="0" presId="urn:microsoft.com/office/officeart/2005/8/layout/list1"/>
    <dgm:cxn modelId="{1B75CC1B-811C-4DA9-879F-413444D83E76}" type="presOf" srcId="{2D3C303E-0F8A-41B5-B5F2-8661B7BE3B2E}" destId="{C64C8E22-A79B-4D00-A073-492837C81CC2}" srcOrd="0" destOrd="1" presId="urn:microsoft.com/office/officeart/2005/8/layout/list1"/>
    <dgm:cxn modelId="{75528526-CD8D-43AD-8172-C94883B20B3C}" srcId="{BCA7DD3D-9327-47ED-8154-2DBBC8F85116}" destId="{39FEF12E-435E-4472-B39A-C97D71BFCAA5}" srcOrd="0" destOrd="0" parTransId="{B88BA203-B8C4-47B3-B91F-866631576B78}" sibTransId="{BBC27396-7352-4B8C-B257-5394B6ADBC44}"/>
    <dgm:cxn modelId="{AF601A27-3B2C-4137-BB35-1DAE52990260}" type="presOf" srcId="{21AFACFA-99B0-4DD6-A80C-A0AE97AD0AF5}" destId="{0C2D2901-EFEA-45D9-9B54-AFA20F1FA267}" srcOrd="0" destOrd="0" presId="urn:microsoft.com/office/officeart/2005/8/layout/list1"/>
    <dgm:cxn modelId="{315DFB2C-4AF2-465E-A659-ED5F13FF16C0}" type="presOf" srcId="{04D4E5DF-B4CD-4A5E-B4AD-CC36D696C5D3}" destId="{88EEEBB3-1A68-47D9-9F89-63455BFAD003}" srcOrd="0" destOrd="0" presId="urn:microsoft.com/office/officeart/2005/8/layout/list1"/>
    <dgm:cxn modelId="{0118EF33-EF52-4A97-A739-0DBC86AACE8A}" type="presOf" srcId="{21AFACFA-99B0-4DD6-A80C-A0AE97AD0AF5}" destId="{85781063-97F0-4A73-94B3-28AC6AED2C7B}" srcOrd="1" destOrd="0" presId="urn:microsoft.com/office/officeart/2005/8/layout/list1"/>
    <dgm:cxn modelId="{9E948734-7280-4304-8776-DE96FDACAEF1}" type="presOf" srcId="{80392BAB-E8CE-4BBD-88D1-C181FA39D2CD}" destId="{6E7B3C66-BBFA-41D7-A788-8E2065BA4823}" srcOrd="1" destOrd="0" presId="urn:microsoft.com/office/officeart/2005/8/layout/list1"/>
    <dgm:cxn modelId="{7F15D35E-0675-4773-AD84-3A217473719C}" type="presOf" srcId="{14B3FEF7-7851-474D-BD8F-38519551B147}" destId="{88EEEBB3-1A68-47D9-9F89-63455BFAD003}" srcOrd="0" destOrd="1" presId="urn:microsoft.com/office/officeart/2005/8/layout/list1"/>
    <dgm:cxn modelId="{DD86935F-BD97-4B29-AE53-3A26A2F74ECE}" type="presOf" srcId="{145ED132-88CE-469C-80CA-856E9408CABB}" destId="{3CF31E5E-9D38-4D2F-B4A3-585C988EED49}" srcOrd="0" destOrd="0" presId="urn:microsoft.com/office/officeart/2005/8/layout/list1"/>
    <dgm:cxn modelId="{D9FB7A4A-9F43-4669-9381-AD8FFB327727}" type="presOf" srcId="{D55BD4B3-4567-4011-A852-9A641A81595A}" destId="{3CF31E5E-9D38-4D2F-B4A3-585C988EED49}" srcOrd="0" destOrd="1" presId="urn:microsoft.com/office/officeart/2005/8/layout/list1"/>
    <dgm:cxn modelId="{41FAA54B-0D9C-4FC8-A3CD-1F8A42B8D7E6}" srcId="{80392BAB-E8CE-4BBD-88D1-C181FA39D2CD}" destId="{D55BD4B3-4567-4011-A852-9A641A81595A}" srcOrd="1" destOrd="0" parTransId="{639B11C3-DFF5-4204-9838-6C3016E3F507}" sibTransId="{C660A51B-D1E0-4AD1-93B8-7AA3238FCCFE}"/>
    <dgm:cxn modelId="{3E76214F-2995-42EE-9957-84441E571228}" type="presOf" srcId="{39FEF12E-435E-4472-B39A-C97D71BFCAA5}" destId="{C64C8E22-A79B-4D00-A073-492837C81CC2}" srcOrd="0" destOrd="0" presId="urn:microsoft.com/office/officeart/2005/8/layout/list1"/>
    <dgm:cxn modelId="{9579764F-74C0-4868-A4AA-B2FC9268E6CE}" srcId="{BB34228D-701E-409D-B6A8-A525DFD6AD98}" destId="{14B3FEF7-7851-474D-BD8F-38519551B147}" srcOrd="1" destOrd="0" parTransId="{13ABA8DA-BB6B-49FB-BBF9-34CF17137824}" sibTransId="{21D5C11C-376C-4C57-8671-777B713884C1}"/>
    <dgm:cxn modelId="{B8AA8B77-01FA-482A-A150-45DE7A05DF1D}" srcId="{A3E8DD4A-C325-48A2-B30E-5642924C3BFB}" destId="{7EC64F60-40EB-448A-AA0A-E8388F9F2DF3}" srcOrd="1" destOrd="0" parTransId="{AEFAA72B-07A8-4819-BA71-61007DF32130}" sibTransId="{EDD87569-A635-4B0A-A22D-22F2774F753C}"/>
    <dgm:cxn modelId="{D80C857C-EB85-4128-B6FC-0963C3B96C9A}" type="presOf" srcId="{A3E8DD4A-C325-48A2-B30E-5642924C3BFB}" destId="{3B6E12C8-2EE1-4E80-BFE4-96C223301007}" srcOrd="0" destOrd="0" presId="urn:microsoft.com/office/officeart/2005/8/layout/list1"/>
    <dgm:cxn modelId="{F31F7F7E-6570-4DF0-B839-2729C6CE1D94}" srcId="{21AFACFA-99B0-4DD6-A80C-A0AE97AD0AF5}" destId="{C23D489F-F372-4658-BE3D-E34CCC0A9E12}" srcOrd="1" destOrd="0" parTransId="{F090F0FE-BE5E-4817-A535-AA4F065EA12C}" sibTransId="{15B07160-606B-4436-B740-0B9E3FFD52DA}"/>
    <dgm:cxn modelId="{07CB8181-21A0-41CD-A790-EF430467EE26}" type="presOf" srcId="{A3E8DD4A-C325-48A2-B30E-5642924C3BFB}" destId="{4515737D-438A-431E-928D-7DDB04E4142D}" srcOrd="1" destOrd="0" presId="urn:microsoft.com/office/officeart/2005/8/layout/list1"/>
    <dgm:cxn modelId="{2BCDF985-79A5-4EC9-9C22-83FF4BA1521F}" type="presOf" srcId="{BCA7DD3D-9327-47ED-8154-2DBBC8F85116}" destId="{FF06EEB5-CBDC-4562-A290-520F6E58BB94}" srcOrd="1" destOrd="0" presId="urn:microsoft.com/office/officeart/2005/8/layout/list1"/>
    <dgm:cxn modelId="{2C58558E-58CA-4D06-9195-77B16C269E14}" type="presOf" srcId="{79C8135F-794B-4D53-892E-BBE5839CDF64}" destId="{43610C80-CE35-4DC0-92EB-40FA13742391}" srcOrd="0" destOrd="0" presId="urn:microsoft.com/office/officeart/2005/8/layout/list1"/>
    <dgm:cxn modelId="{6E18D392-9D08-4317-9081-69EB940F99C6}" type="presOf" srcId="{BB34228D-701E-409D-B6A8-A525DFD6AD98}" destId="{8E847FB4-29A3-4579-9BF6-75D976EA9C3E}" srcOrd="1" destOrd="0" presId="urn:microsoft.com/office/officeart/2005/8/layout/list1"/>
    <dgm:cxn modelId="{1B4A789C-6644-4C21-9ED2-9D73CF7B7297}" type="presOf" srcId="{C23D489F-F372-4658-BE3D-E34CCC0A9E12}" destId="{43610C80-CE35-4DC0-92EB-40FA13742391}" srcOrd="0" destOrd="1" presId="urn:microsoft.com/office/officeart/2005/8/layout/list1"/>
    <dgm:cxn modelId="{94CAA29D-82C0-472F-8D63-D810F9248D09}" srcId="{BCA7DD3D-9327-47ED-8154-2DBBC8F85116}" destId="{2D3C303E-0F8A-41B5-B5F2-8661B7BE3B2E}" srcOrd="1" destOrd="0" parTransId="{92E05E28-8148-42ED-97CA-FA892E44C745}" sibTransId="{D5917A30-377B-4924-9A7D-0B965B1CCB97}"/>
    <dgm:cxn modelId="{4C7C7CAA-6D06-464B-BE61-1A3B8CB9A24E}" type="presOf" srcId="{BCA7DD3D-9327-47ED-8154-2DBBC8F85116}" destId="{53990214-DF87-4DAB-B5CE-E2ED59B26887}" srcOrd="0" destOrd="0" presId="urn:microsoft.com/office/officeart/2005/8/layout/list1"/>
    <dgm:cxn modelId="{52BA6CAC-3D65-4E50-930F-65B11B7715D1}" srcId="{5B73EE86-C1B9-41BB-A59C-8CE9750D798A}" destId="{BB34228D-701E-409D-B6A8-A525DFD6AD98}" srcOrd="0" destOrd="0" parTransId="{2E76FFED-8598-4591-848A-9D292B1122C8}" sibTransId="{F6400CB1-82B0-4C4D-A07A-2BCD8332A526}"/>
    <dgm:cxn modelId="{CE76A0B1-76CA-42D1-9399-7FEB3A0BA653}" srcId="{BB34228D-701E-409D-B6A8-A525DFD6AD98}" destId="{04D4E5DF-B4CD-4A5E-B4AD-CC36D696C5D3}" srcOrd="0" destOrd="0" parTransId="{746AF2DA-8267-4910-8D6F-D6AD24DA221E}" sibTransId="{A4F4D7C8-0F27-44FB-BF25-7E396B7150B5}"/>
    <dgm:cxn modelId="{87358DB6-B10A-405A-AD97-7F2525503126}" srcId="{5B73EE86-C1B9-41BB-A59C-8CE9750D798A}" destId="{BCA7DD3D-9327-47ED-8154-2DBBC8F85116}" srcOrd="1" destOrd="0" parTransId="{FCEF889B-E68F-4BA0-B6B8-187CAC37A281}" sibTransId="{264C663C-517D-433D-8261-0D23CB58E2A5}"/>
    <dgm:cxn modelId="{F46F14BC-5B57-43DF-A19B-F2DA8D32C900}" srcId="{A3E8DD4A-C325-48A2-B30E-5642924C3BFB}" destId="{683FFC5A-E78C-4684-BAA4-E335B4449E5E}" srcOrd="0" destOrd="0" parTransId="{D0EC4E56-95F9-4EC8-8A9C-CD15136DC474}" sibTransId="{E51DB3A7-325F-47B1-8D35-A45A3A8F9569}"/>
    <dgm:cxn modelId="{78C07CCB-035B-4F49-B704-797954F5A12F}" srcId="{5B73EE86-C1B9-41BB-A59C-8CE9750D798A}" destId="{A3E8DD4A-C325-48A2-B30E-5642924C3BFB}" srcOrd="2" destOrd="0" parTransId="{85B5383C-BCF3-4F55-AB7E-C7847FD4A29D}" sibTransId="{29910295-856B-4AA0-8310-41E30284E420}"/>
    <dgm:cxn modelId="{9B1A29CC-0594-4FCF-8B7E-8A059F0C49F5}" type="presOf" srcId="{5B73EE86-C1B9-41BB-A59C-8CE9750D798A}" destId="{EBE7B521-B0A9-4041-9A8E-C6F2EB756E7E}" srcOrd="0" destOrd="0" presId="urn:microsoft.com/office/officeart/2005/8/layout/list1"/>
    <dgm:cxn modelId="{E23DD9DA-6B91-42AE-8C2A-8D73B8B2DA1A}" srcId="{80392BAB-E8CE-4BBD-88D1-C181FA39D2CD}" destId="{145ED132-88CE-469C-80CA-856E9408CABB}" srcOrd="0" destOrd="0" parTransId="{17D21041-B68F-4AF4-9F4E-E35D7B200854}" sibTransId="{62B57A81-3804-4548-B873-6D817F633DE8}"/>
    <dgm:cxn modelId="{D2A8B4DB-C40F-48C0-ADD4-6D654E63A836}" srcId="{5B73EE86-C1B9-41BB-A59C-8CE9750D798A}" destId="{21AFACFA-99B0-4DD6-A80C-A0AE97AD0AF5}" srcOrd="3" destOrd="0" parTransId="{B015EF9C-726B-4AF4-BFAC-C1822E2BF06C}" sibTransId="{15921C24-62A6-4BC6-B276-3D9E0B0DF6B5}"/>
    <dgm:cxn modelId="{029FB2E8-5939-444B-9D54-3852436DA521}" srcId="{21AFACFA-99B0-4DD6-A80C-A0AE97AD0AF5}" destId="{79C8135F-794B-4D53-892E-BBE5839CDF64}" srcOrd="0" destOrd="0" parTransId="{9509CB52-AC61-4104-B0FE-7C262453A96A}" sibTransId="{B3811D7A-89E0-414F-A817-A6EAB32AFCAC}"/>
    <dgm:cxn modelId="{21784CEC-1ABE-4E6D-B7E0-67D0FF3292A5}" type="presOf" srcId="{683FFC5A-E78C-4684-BAA4-E335B4449E5E}" destId="{BD609809-BD79-433D-8BC8-2084AD52FDD1}" srcOrd="0" destOrd="0" presId="urn:microsoft.com/office/officeart/2005/8/layout/list1"/>
    <dgm:cxn modelId="{33486CF3-9C64-4AAB-91AA-7183FA68161B}" type="presOf" srcId="{BB34228D-701E-409D-B6A8-A525DFD6AD98}" destId="{4145EE51-9BFC-4B01-97F7-0CBD14F4589F}" srcOrd="0" destOrd="0" presId="urn:microsoft.com/office/officeart/2005/8/layout/list1"/>
    <dgm:cxn modelId="{B110BB48-D6D8-472C-8719-E2B407F3A261}" type="presParOf" srcId="{EBE7B521-B0A9-4041-9A8E-C6F2EB756E7E}" destId="{8F3D3FA8-FCAF-448F-B679-61D321B4A709}" srcOrd="0" destOrd="0" presId="urn:microsoft.com/office/officeart/2005/8/layout/list1"/>
    <dgm:cxn modelId="{08121F2F-B57F-4357-BFBC-CBDF302D918B}" type="presParOf" srcId="{8F3D3FA8-FCAF-448F-B679-61D321B4A709}" destId="{4145EE51-9BFC-4B01-97F7-0CBD14F4589F}" srcOrd="0" destOrd="0" presId="urn:microsoft.com/office/officeart/2005/8/layout/list1"/>
    <dgm:cxn modelId="{591E3A70-D55A-44C2-9731-1F8BC913FB0B}" type="presParOf" srcId="{8F3D3FA8-FCAF-448F-B679-61D321B4A709}" destId="{8E847FB4-29A3-4579-9BF6-75D976EA9C3E}" srcOrd="1" destOrd="0" presId="urn:microsoft.com/office/officeart/2005/8/layout/list1"/>
    <dgm:cxn modelId="{0753DF1C-759B-46C4-BC8C-CF54ADF61692}" type="presParOf" srcId="{EBE7B521-B0A9-4041-9A8E-C6F2EB756E7E}" destId="{5C755E02-DFE5-4C66-86FD-96BCD4980D8D}" srcOrd="1" destOrd="0" presId="urn:microsoft.com/office/officeart/2005/8/layout/list1"/>
    <dgm:cxn modelId="{A58ED2ED-6E35-4DEA-926E-EB0FEAD80089}" type="presParOf" srcId="{EBE7B521-B0A9-4041-9A8E-C6F2EB756E7E}" destId="{88EEEBB3-1A68-47D9-9F89-63455BFAD003}" srcOrd="2" destOrd="0" presId="urn:microsoft.com/office/officeart/2005/8/layout/list1"/>
    <dgm:cxn modelId="{35A85838-E0BC-4623-93AC-B263E691949A}" type="presParOf" srcId="{EBE7B521-B0A9-4041-9A8E-C6F2EB756E7E}" destId="{40359AE6-B9E5-4CD6-BA9B-9DD86ADAE17E}" srcOrd="3" destOrd="0" presId="urn:microsoft.com/office/officeart/2005/8/layout/list1"/>
    <dgm:cxn modelId="{84A14245-534F-4883-BFB4-58CBA86FA06F}" type="presParOf" srcId="{EBE7B521-B0A9-4041-9A8E-C6F2EB756E7E}" destId="{E5124791-D79D-4E2E-9512-256D71142EE2}" srcOrd="4" destOrd="0" presId="urn:microsoft.com/office/officeart/2005/8/layout/list1"/>
    <dgm:cxn modelId="{D4D669F1-50B6-4869-80C3-B1D5CF1F5F13}" type="presParOf" srcId="{E5124791-D79D-4E2E-9512-256D71142EE2}" destId="{53990214-DF87-4DAB-B5CE-E2ED59B26887}" srcOrd="0" destOrd="0" presId="urn:microsoft.com/office/officeart/2005/8/layout/list1"/>
    <dgm:cxn modelId="{838DC516-5C80-4700-9481-37FFDAD1107C}" type="presParOf" srcId="{E5124791-D79D-4E2E-9512-256D71142EE2}" destId="{FF06EEB5-CBDC-4562-A290-520F6E58BB94}" srcOrd="1" destOrd="0" presId="urn:microsoft.com/office/officeart/2005/8/layout/list1"/>
    <dgm:cxn modelId="{7881D770-8840-4994-AC11-EB493FA46522}" type="presParOf" srcId="{EBE7B521-B0A9-4041-9A8E-C6F2EB756E7E}" destId="{8C363AFD-4A1C-485A-9567-E7D656FAC76F}" srcOrd="5" destOrd="0" presId="urn:microsoft.com/office/officeart/2005/8/layout/list1"/>
    <dgm:cxn modelId="{3FF8D2E2-97D2-4A5B-A1CA-6EBA721BF62B}" type="presParOf" srcId="{EBE7B521-B0A9-4041-9A8E-C6F2EB756E7E}" destId="{C64C8E22-A79B-4D00-A073-492837C81CC2}" srcOrd="6" destOrd="0" presId="urn:microsoft.com/office/officeart/2005/8/layout/list1"/>
    <dgm:cxn modelId="{D878B13E-9792-475E-8128-A1F0C64E2ED7}" type="presParOf" srcId="{EBE7B521-B0A9-4041-9A8E-C6F2EB756E7E}" destId="{DCD0C7C1-6DB3-45E1-8C7E-D892C5F4CE9A}" srcOrd="7" destOrd="0" presId="urn:microsoft.com/office/officeart/2005/8/layout/list1"/>
    <dgm:cxn modelId="{C76AB4F0-B869-4297-B0FD-59FA64A4B916}" type="presParOf" srcId="{EBE7B521-B0A9-4041-9A8E-C6F2EB756E7E}" destId="{DB272707-1BEC-4C0A-80B3-5B99908DC531}" srcOrd="8" destOrd="0" presId="urn:microsoft.com/office/officeart/2005/8/layout/list1"/>
    <dgm:cxn modelId="{933549D4-CD60-46EC-9356-11D46EA2BD7B}" type="presParOf" srcId="{DB272707-1BEC-4C0A-80B3-5B99908DC531}" destId="{3B6E12C8-2EE1-4E80-BFE4-96C223301007}" srcOrd="0" destOrd="0" presId="urn:microsoft.com/office/officeart/2005/8/layout/list1"/>
    <dgm:cxn modelId="{04C66B2D-7C98-425B-B6DF-1254E112BB14}" type="presParOf" srcId="{DB272707-1BEC-4C0A-80B3-5B99908DC531}" destId="{4515737D-438A-431E-928D-7DDB04E4142D}" srcOrd="1" destOrd="0" presId="urn:microsoft.com/office/officeart/2005/8/layout/list1"/>
    <dgm:cxn modelId="{3A2A35F0-D53B-42DC-B785-BB0CC8B51F4C}" type="presParOf" srcId="{EBE7B521-B0A9-4041-9A8E-C6F2EB756E7E}" destId="{3F314822-F17C-4694-BFBC-681FE186D5AD}" srcOrd="9" destOrd="0" presId="urn:microsoft.com/office/officeart/2005/8/layout/list1"/>
    <dgm:cxn modelId="{36A3B87B-5CA6-4641-8938-FFE4526F5122}" type="presParOf" srcId="{EBE7B521-B0A9-4041-9A8E-C6F2EB756E7E}" destId="{BD609809-BD79-433D-8BC8-2084AD52FDD1}" srcOrd="10" destOrd="0" presId="urn:microsoft.com/office/officeart/2005/8/layout/list1"/>
    <dgm:cxn modelId="{222EB892-2296-4F65-98C2-71500293DCD5}" type="presParOf" srcId="{EBE7B521-B0A9-4041-9A8E-C6F2EB756E7E}" destId="{C651C841-5ABE-4C32-BED8-07C4833D0C6E}" srcOrd="11" destOrd="0" presId="urn:microsoft.com/office/officeart/2005/8/layout/list1"/>
    <dgm:cxn modelId="{9C42B44C-0642-4045-BF33-58C6B7307CE0}" type="presParOf" srcId="{EBE7B521-B0A9-4041-9A8E-C6F2EB756E7E}" destId="{250F1AA1-99B9-495A-9BB5-C38CBEC8D96E}" srcOrd="12" destOrd="0" presId="urn:microsoft.com/office/officeart/2005/8/layout/list1"/>
    <dgm:cxn modelId="{F975A418-E2DB-4538-85CB-820235E0406C}" type="presParOf" srcId="{250F1AA1-99B9-495A-9BB5-C38CBEC8D96E}" destId="{0C2D2901-EFEA-45D9-9B54-AFA20F1FA267}" srcOrd="0" destOrd="0" presId="urn:microsoft.com/office/officeart/2005/8/layout/list1"/>
    <dgm:cxn modelId="{96D40307-3701-4128-B23F-DBE401E11924}" type="presParOf" srcId="{250F1AA1-99B9-495A-9BB5-C38CBEC8D96E}" destId="{85781063-97F0-4A73-94B3-28AC6AED2C7B}" srcOrd="1" destOrd="0" presId="urn:microsoft.com/office/officeart/2005/8/layout/list1"/>
    <dgm:cxn modelId="{0EE17EAA-1992-4C23-9735-F6B1FEFAC6AF}" type="presParOf" srcId="{EBE7B521-B0A9-4041-9A8E-C6F2EB756E7E}" destId="{F0CAD310-FFE4-4CB2-A499-5E378E158E4A}" srcOrd="13" destOrd="0" presId="urn:microsoft.com/office/officeart/2005/8/layout/list1"/>
    <dgm:cxn modelId="{BF33A94D-A069-4D60-A288-3330665D57E4}" type="presParOf" srcId="{EBE7B521-B0A9-4041-9A8E-C6F2EB756E7E}" destId="{43610C80-CE35-4DC0-92EB-40FA13742391}" srcOrd="14" destOrd="0" presId="urn:microsoft.com/office/officeart/2005/8/layout/list1"/>
    <dgm:cxn modelId="{B8027E77-E4CA-4C50-8EB9-9A67FCF7D1A2}" type="presParOf" srcId="{EBE7B521-B0A9-4041-9A8E-C6F2EB756E7E}" destId="{2348B4BA-290C-4025-BF95-1A15E443DD2E}" srcOrd="15" destOrd="0" presId="urn:microsoft.com/office/officeart/2005/8/layout/list1"/>
    <dgm:cxn modelId="{619CEF28-0788-4B8A-85C3-6B0A9FDCDAA6}" type="presParOf" srcId="{EBE7B521-B0A9-4041-9A8E-C6F2EB756E7E}" destId="{C7A77FB0-B5D6-44E4-A7D9-DEF8C37ECA2B}" srcOrd="16" destOrd="0" presId="urn:microsoft.com/office/officeart/2005/8/layout/list1"/>
    <dgm:cxn modelId="{695A6681-E2DC-42E1-A285-22AFA098801A}" type="presParOf" srcId="{C7A77FB0-B5D6-44E4-A7D9-DEF8C37ECA2B}" destId="{89D20559-4399-4AC2-BF0F-2C15DB83BE55}" srcOrd="0" destOrd="0" presId="urn:microsoft.com/office/officeart/2005/8/layout/list1"/>
    <dgm:cxn modelId="{EA37FCA6-8BDE-4049-8D64-D6958554FD3D}" type="presParOf" srcId="{C7A77FB0-B5D6-44E4-A7D9-DEF8C37ECA2B}" destId="{6E7B3C66-BBFA-41D7-A788-8E2065BA4823}" srcOrd="1" destOrd="0" presId="urn:microsoft.com/office/officeart/2005/8/layout/list1"/>
    <dgm:cxn modelId="{106BDB81-76E6-4EFB-816B-0992D00744DA}" type="presParOf" srcId="{EBE7B521-B0A9-4041-9A8E-C6F2EB756E7E}" destId="{DEA193BD-C7DA-442B-B4CF-64C0A7E0C2FF}" srcOrd="17" destOrd="0" presId="urn:microsoft.com/office/officeart/2005/8/layout/list1"/>
    <dgm:cxn modelId="{6056B83D-CDB0-4AB0-92AE-28C069CBB6BE}" type="presParOf" srcId="{EBE7B521-B0A9-4041-9A8E-C6F2EB756E7E}" destId="{3CF31E5E-9D38-4D2F-B4A3-585C988EED4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6C59A-8B95-47B0-B459-018161E645AE}">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838E2-55FD-4260-99A0-6FBDC817C57B}">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Small portion of the literature devoted to collegiate athletes &amp; even less devoted to female athletes. </a:t>
          </a:r>
        </a:p>
      </dsp:txBody>
      <dsp:txXfrm>
        <a:off x="0" y="0"/>
        <a:ext cx="6492875" cy="1276350"/>
      </dsp:txXfrm>
    </dsp:sp>
    <dsp:sp modelId="{E7D81584-D7C9-462F-882B-BA70CAF491FB}">
      <dsp:nvSpPr>
        <dsp:cNvPr id="0" name=""/>
        <dsp:cNvSpPr/>
      </dsp:nvSpPr>
      <dsp:spPr>
        <a:xfrm>
          <a:off x="0" y="1276350"/>
          <a:ext cx="649287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05FCB8-B3BD-44B1-B94F-D25456837DEF}">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Collegiate athletes are unique due to the academic demands of the student-athlete. </a:t>
          </a:r>
        </a:p>
      </dsp:txBody>
      <dsp:txXfrm>
        <a:off x="0" y="1276350"/>
        <a:ext cx="6492875" cy="1276350"/>
      </dsp:txXfrm>
    </dsp:sp>
    <dsp:sp modelId="{D655E275-5F2F-4524-B755-126384DFEDF1}">
      <dsp:nvSpPr>
        <dsp:cNvPr id="0" name=""/>
        <dsp:cNvSpPr/>
      </dsp:nvSpPr>
      <dsp:spPr>
        <a:xfrm>
          <a:off x="0" y="2552700"/>
          <a:ext cx="649287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8FB69-B83A-4B10-9833-95FB2586F6AD}">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Female athletes are different from their male counterparts physiologically and psychologically. </a:t>
          </a:r>
        </a:p>
      </dsp:txBody>
      <dsp:txXfrm>
        <a:off x="0" y="2552700"/>
        <a:ext cx="6492875" cy="1276350"/>
      </dsp:txXfrm>
    </dsp:sp>
    <dsp:sp modelId="{22C8B237-1E93-4444-9A45-F548654FEBD5}">
      <dsp:nvSpPr>
        <dsp:cNvPr id="0" name=""/>
        <dsp:cNvSpPr/>
      </dsp:nvSpPr>
      <dsp:spPr>
        <a:xfrm>
          <a:off x="0" y="382905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75584D-D78D-427F-BB74-6C6FED84C250}">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Longitudinal assessment of 7 years and counting</a:t>
          </a:r>
        </a:p>
      </dsp:txBody>
      <dsp:txXfrm>
        <a:off x="0" y="3829050"/>
        <a:ext cx="6492875" cy="1276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B6D2D-DC04-40ED-B64C-6FEDE32A0E7A}">
      <dsp:nvSpPr>
        <dsp:cNvPr id="0" name=""/>
        <dsp:cNvSpPr/>
      </dsp:nvSpPr>
      <dsp:spPr>
        <a:xfrm>
          <a:off x="0" y="1080567"/>
          <a:ext cx="2957512" cy="187802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43BD37B-F3E1-469C-A475-0F0EDFE94BAE}">
      <dsp:nvSpPr>
        <dsp:cNvPr id="0" name=""/>
        <dsp:cNvSpPr/>
      </dsp:nvSpPr>
      <dsp:spPr>
        <a:xfrm>
          <a:off x="328612" y="1392749"/>
          <a:ext cx="2957512" cy="187802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kern="1200"/>
            <a:t>Campbell Women’s Lacrosse </a:t>
          </a:r>
        </a:p>
      </dsp:txBody>
      <dsp:txXfrm>
        <a:off x="383617" y="1447754"/>
        <a:ext cx="2847502" cy="1768010"/>
      </dsp:txXfrm>
    </dsp:sp>
    <dsp:sp modelId="{74F56752-80A3-473C-B23B-9FF2220318C6}">
      <dsp:nvSpPr>
        <dsp:cNvPr id="0" name=""/>
        <dsp:cNvSpPr/>
      </dsp:nvSpPr>
      <dsp:spPr>
        <a:xfrm>
          <a:off x="3614737" y="1080567"/>
          <a:ext cx="2957512" cy="187802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0EA0CBF-FB3A-46A5-9606-E108F3E2CFE9}">
      <dsp:nvSpPr>
        <dsp:cNvPr id="0" name=""/>
        <dsp:cNvSpPr/>
      </dsp:nvSpPr>
      <dsp:spPr>
        <a:xfrm>
          <a:off x="3943350" y="1392749"/>
          <a:ext cx="2957512" cy="187802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Ester H. Howard Student Research Fellow Grant</a:t>
          </a:r>
        </a:p>
      </dsp:txBody>
      <dsp:txXfrm>
        <a:off x="3998355" y="1447754"/>
        <a:ext cx="2847502" cy="1768010"/>
      </dsp:txXfrm>
    </dsp:sp>
    <dsp:sp modelId="{A5F0EB73-21D1-4F9B-8C09-96209E7A6F62}">
      <dsp:nvSpPr>
        <dsp:cNvPr id="0" name=""/>
        <dsp:cNvSpPr/>
      </dsp:nvSpPr>
      <dsp:spPr>
        <a:xfrm>
          <a:off x="7229475" y="1080567"/>
          <a:ext cx="2957512" cy="187802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ABB6571-86AD-475F-A1DA-0785E775CE84}">
      <dsp:nvSpPr>
        <dsp:cNvPr id="0" name=""/>
        <dsp:cNvSpPr/>
      </dsp:nvSpPr>
      <dsp:spPr>
        <a:xfrm>
          <a:off x="7558087" y="1392749"/>
          <a:ext cx="2957512" cy="187802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National Association for Kinesiology in Higher Education (NAKHE) Hellison Interdisciplinary Research Grant</a:t>
          </a:r>
        </a:p>
      </dsp:txBody>
      <dsp:txXfrm>
        <a:off x="7613092" y="1447754"/>
        <a:ext cx="2847502" cy="1768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07136-F1D4-40BD-8BF4-614A054B2E52}">
      <dsp:nvSpPr>
        <dsp:cNvPr id="0" name=""/>
        <dsp:cNvSpPr/>
      </dsp:nvSpPr>
      <dsp:spPr>
        <a:xfrm>
          <a:off x="1768" y="1003703"/>
          <a:ext cx="2343931" cy="23439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Objective data</a:t>
          </a:r>
        </a:p>
      </dsp:txBody>
      <dsp:txXfrm>
        <a:off x="345029" y="1346964"/>
        <a:ext cx="1657409" cy="1657409"/>
      </dsp:txXfrm>
    </dsp:sp>
    <dsp:sp modelId="{3BAE3114-6F10-4F65-9F79-94333D8ABD7B}">
      <dsp:nvSpPr>
        <dsp:cNvPr id="0" name=""/>
        <dsp:cNvSpPr/>
      </dsp:nvSpPr>
      <dsp:spPr>
        <a:xfrm>
          <a:off x="2536026" y="1495928"/>
          <a:ext cx="1359480" cy="1359480"/>
        </a:xfrm>
        <a:prstGeom prst="mathPlus">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716225" y="2015793"/>
        <a:ext cx="999082" cy="319750"/>
      </dsp:txXfrm>
    </dsp:sp>
    <dsp:sp modelId="{D268EF9E-7D37-4AB9-BE5F-A62CC62C9DE0}">
      <dsp:nvSpPr>
        <dsp:cNvPr id="0" name=""/>
        <dsp:cNvSpPr/>
      </dsp:nvSpPr>
      <dsp:spPr>
        <a:xfrm>
          <a:off x="4085834" y="1003703"/>
          <a:ext cx="2343931" cy="23439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Subjective data</a:t>
          </a:r>
        </a:p>
      </dsp:txBody>
      <dsp:txXfrm>
        <a:off x="4429095" y="1346964"/>
        <a:ext cx="1657409" cy="1657409"/>
      </dsp:txXfrm>
    </dsp:sp>
    <dsp:sp modelId="{EA27C33F-0BEB-4F17-8E54-71D237096EA0}">
      <dsp:nvSpPr>
        <dsp:cNvPr id="0" name=""/>
        <dsp:cNvSpPr/>
      </dsp:nvSpPr>
      <dsp:spPr>
        <a:xfrm>
          <a:off x="6620092" y="1495928"/>
          <a:ext cx="1359480" cy="1359480"/>
        </a:xfrm>
        <a:prstGeom prst="mathEqual">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800291" y="1775981"/>
        <a:ext cx="999082" cy="799374"/>
      </dsp:txXfrm>
    </dsp:sp>
    <dsp:sp modelId="{FC678530-CB6B-48AB-A55C-FCA56457037C}">
      <dsp:nvSpPr>
        <dsp:cNvPr id="0" name=""/>
        <dsp:cNvSpPr/>
      </dsp:nvSpPr>
      <dsp:spPr>
        <a:xfrm>
          <a:off x="8169900" y="1003703"/>
          <a:ext cx="2343931" cy="23439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Improve performance </a:t>
          </a:r>
          <a:r>
            <a:rPr lang="en-US" sz="2300" kern="1200" dirty="0">
              <a:latin typeface="Calibri Light" panose="020F0302020204030204"/>
            </a:rPr>
            <a:t>&amp; </a:t>
          </a:r>
          <a:r>
            <a:rPr lang="en-US" sz="2300" kern="1200" dirty="0"/>
            <a:t>manage fatigue</a:t>
          </a:r>
          <a:endParaRPr lang="en-US" sz="2300" kern="1200" dirty="0">
            <a:latin typeface="Calibri Light" panose="020F0302020204030204"/>
          </a:endParaRPr>
        </a:p>
      </dsp:txBody>
      <dsp:txXfrm>
        <a:off x="8513161" y="1346964"/>
        <a:ext cx="1657409" cy="16574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EEBB3-1A68-47D9-9F89-63455BFAD003}">
      <dsp:nvSpPr>
        <dsp:cNvPr id="0" name=""/>
        <dsp:cNvSpPr/>
      </dsp:nvSpPr>
      <dsp:spPr>
        <a:xfrm>
          <a:off x="0" y="226174"/>
          <a:ext cx="6666833" cy="815850"/>
        </a:xfrm>
        <a:prstGeom prst="rect">
          <a:avLst/>
        </a:prstGeom>
        <a:solidFill>
          <a:schemeClr val="lt1">
            <a:alpha val="90000"/>
            <a:hueOff val="0"/>
            <a:satOff val="0"/>
            <a:lumOff val="0"/>
            <a:alphaOff val="0"/>
          </a:schemeClr>
        </a:solidFill>
        <a:ln w="635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291592" rIns="51742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For a session, drill, game, etc.</a:t>
          </a:r>
        </a:p>
        <a:p>
          <a:pPr marL="114300" lvl="1" indent="-114300" algn="l" defTabSz="622300">
            <a:lnSpc>
              <a:spcPct val="90000"/>
            </a:lnSpc>
            <a:spcBef>
              <a:spcPct val="0"/>
            </a:spcBef>
            <a:spcAft>
              <a:spcPct val="15000"/>
            </a:spcAft>
            <a:buChar char="•"/>
          </a:pPr>
          <a:r>
            <a:rPr lang="en-US" sz="1400" kern="1200"/>
            <a:t>Meters or yards</a:t>
          </a:r>
        </a:p>
      </dsp:txBody>
      <dsp:txXfrm>
        <a:off x="0" y="226174"/>
        <a:ext cx="6666833" cy="815850"/>
      </dsp:txXfrm>
    </dsp:sp>
    <dsp:sp modelId="{8E847FB4-29A3-4579-9BF6-75D976EA9C3E}">
      <dsp:nvSpPr>
        <dsp:cNvPr id="0" name=""/>
        <dsp:cNvSpPr/>
      </dsp:nvSpPr>
      <dsp:spPr>
        <a:xfrm>
          <a:off x="333341" y="19534"/>
          <a:ext cx="4666783" cy="41328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22300">
            <a:lnSpc>
              <a:spcPct val="90000"/>
            </a:lnSpc>
            <a:spcBef>
              <a:spcPct val="0"/>
            </a:spcBef>
            <a:spcAft>
              <a:spcPct val="35000"/>
            </a:spcAft>
            <a:buNone/>
          </a:pPr>
          <a:r>
            <a:rPr lang="en-US" sz="1400" b="1" kern="1200" dirty="0"/>
            <a:t>Total distance</a:t>
          </a:r>
        </a:p>
      </dsp:txBody>
      <dsp:txXfrm>
        <a:off x="353516" y="39709"/>
        <a:ext cx="4626433" cy="372930"/>
      </dsp:txXfrm>
    </dsp:sp>
    <dsp:sp modelId="{C64C8E22-A79B-4D00-A073-492837C81CC2}">
      <dsp:nvSpPr>
        <dsp:cNvPr id="0" name=""/>
        <dsp:cNvSpPr/>
      </dsp:nvSpPr>
      <dsp:spPr>
        <a:xfrm>
          <a:off x="0" y="1324265"/>
          <a:ext cx="6666833" cy="815850"/>
        </a:xfrm>
        <a:prstGeom prst="rect">
          <a:avLst/>
        </a:prstGeom>
        <a:solidFill>
          <a:schemeClr val="lt1">
            <a:alpha val="90000"/>
            <a:hueOff val="0"/>
            <a:satOff val="0"/>
            <a:lumOff val="0"/>
            <a:alphaOff val="0"/>
          </a:schemeClr>
        </a:solidFill>
        <a:ln w="635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291592" rIns="51742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Distance run that exceeds a given speed threshold (&gt;60% max speed)</a:t>
          </a:r>
        </a:p>
        <a:p>
          <a:pPr marL="114300" lvl="1" indent="-114300" algn="l" defTabSz="622300">
            <a:lnSpc>
              <a:spcPct val="90000"/>
            </a:lnSpc>
            <a:spcBef>
              <a:spcPct val="0"/>
            </a:spcBef>
            <a:spcAft>
              <a:spcPct val="15000"/>
            </a:spcAft>
            <a:buChar char="•"/>
          </a:pPr>
          <a:r>
            <a:rPr lang="en-US" sz="1400" kern="1200"/>
            <a:t>Meters or yards</a:t>
          </a:r>
        </a:p>
      </dsp:txBody>
      <dsp:txXfrm>
        <a:off x="0" y="1324265"/>
        <a:ext cx="6666833" cy="815850"/>
      </dsp:txXfrm>
    </dsp:sp>
    <dsp:sp modelId="{FF06EEB5-CBDC-4562-A290-520F6E58BB94}">
      <dsp:nvSpPr>
        <dsp:cNvPr id="0" name=""/>
        <dsp:cNvSpPr/>
      </dsp:nvSpPr>
      <dsp:spPr>
        <a:xfrm>
          <a:off x="333341" y="1117625"/>
          <a:ext cx="4666783" cy="41328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22300">
            <a:lnSpc>
              <a:spcPct val="90000"/>
            </a:lnSpc>
            <a:spcBef>
              <a:spcPct val="0"/>
            </a:spcBef>
            <a:spcAft>
              <a:spcPct val="35000"/>
            </a:spcAft>
            <a:buNone/>
          </a:pPr>
          <a:r>
            <a:rPr lang="en-US" sz="1400" b="1" kern="1200" dirty="0"/>
            <a:t>High-intensity distance (HID)</a:t>
          </a:r>
        </a:p>
      </dsp:txBody>
      <dsp:txXfrm>
        <a:off x="353516" y="1137800"/>
        <a:ext cx="4626433" cy="372930"/>
      </dsp:txXfrm>
    </dsp:sp>
    <dsp:sp modelId="{BD609809-BD79-433D-8BC8-2084AD52FDD1}">
      <dsp:nvSpPr>
        <dsp:cNvPr id="0" name=""/>
        <dsp:cNvSpPr/>
      </dsp:nvSpPr>
      <dsp:spPr>
        <a:xfrm>
          <a:off x="0" y="2422355"/>
          <a:ext cx="6666833" cy="815850"/>
        </a:xfrm>
        <a:prstGeom prst="rect">
          <a:avLst/>
        </a:prstGeom>
        <a:solidFill>
          <a:schemeClr val="lt1">
            <a:alpha val="90000"/>
            <a:hueOff val="0"/>
            <a:satOff val="0"/>
            <a:lumOff val="0"/>
            <a:alphaOff val="0"/>
          </a:schemeClr>
        </a:solidFill>
        <a:ln w="6350" cap="flat" cmpd="sng" algn="ctr">
          <a:solidFill>
            <a:srgbClr val="FF00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291592" rIns="51742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 of sprint efforts above a given speed threshold</a:t>
          </a:r>
        </a:p>
        <a:p>
          <a:pPr marL="114300" lvl="1" indent="-114300" algn="l" defTabSz="622300">
            <a:lnSpc>
              <a:spcPct val="90000"/>
            </a:lnSpc>
            <a:spcBef>
              <a:spcPct val="0"/>
            </a:spcBef>
            <a:spcAft>
              <a:spcPct val="15000"/>
            </a:spcAft>
            <a:buChar char="•"/>
          </a:pPr>
          <a:r>
            <a:rPr lang="en-US" sz="1400" kern="1200"/>
            <a:t>Count</a:t>
          </a:r>
        </a:p>
      </dsp:txBody>
      <dsp:txXfrm>
        <a:off x="0" y="2422355"/>
        <a:ext cx="6666833" cy="815850"/>
      </dsp:txXfrm>
    </dsp:sp>
    <dsp:sp modelId="{4515737D-438A-431E-928D-7DDB04E4142D}">
      <dsp:nvSpPr>
        <dsp:cNvPr id="0" name=""/>
        <dsp:cNvSpPr/>
      </dsp:nvSpPr>
      <dsp:spPr>
        <a:xfrm>
          <a:off x="333341" y="2215715"/>
          <a:ext cx="4666783" cy="413280"/>
        </a:xfrm>
        <a:prstGeom prst="roundRect">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22300">
            <a:lnSpc>
              <a:spcPct val="90000"/>
            </a:lnSpc>
            <a:spcBef>
              <a:spcPct val="0"/>
            </a:spcBef>
            <a:spcAft>
              <a:spcPct val="35000"/>
            </a:spcAft>
            <a:buNone/>
          </a:pPr>
          <a:r>
            <a:rPr lang="en-US" sz="1400" b="1" kern="1200" dirty="0"/>
            <a:t>Sprints</a:t>
          </a:r>
        </a:p>
      </dsp:txBody>
      <dsp:txXfrm>
        <a:off x="353516" y="2235890"/>
        <a:ext cx="4626433" cy="372930"/>
      </dsp:txXfrm>
    </dsp:sp>
    <dsp:sp modelId="{43610C80-CE35-4DC0-92EB-40FA13742391}">
      <dsp:nvSpPr>
        <dsp:cNvPr id="0" name=""/>
        <dsp:cNvSpPr/>
      </dsp:nvSpPr>
      <dsp:spPr>
        <a:xfrm>
          <a:off x="0" y="3520445"/>
          <a:ext cx="6666833" cy="815850"/>
        </a:xfrm>
        <a:prstGeom prst="rect">
          <a:avLst/>
        </a:prstGeom>
        <a:solidFill>
          <a:schemeClr val="lt1">
            <a:alpha val="90000"/>
            <a:hueOff val="0"/>
            <a:satOff val="0"/>
            <a:lumOff val="0"/>
            <a:alphaOff val="0"/>
          </a:schemeClr>
        </a:solidFill>
        <a:ln w="6350" cap="flat" cmpd="sng" algn="ctr">
          <a:solidFill>
            <a:srgbClr val="FF00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291592" rIns="51742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 of fast starts above a given threshold</a:t>
          </a:r>
        </a:p>
        <a:p>
          <a:pPr marL="114300" lvl="1" indent="-114300" algn="l" defTabSz="622300">
            <a:lnSpc>
              <a:spcPct val="90000"/>
            </a:lnSpc>
            <a:spcBef>
              <a:spcPct val="0"/>
            </a:spcBef>
            <a:spcAft>
              <a:spcPct val="15000"/>
            </a:spcAft>
            <a:buChar char="•"/>
          </a:pPr>
          <a:r>
            <a:rPr lang="en-US" sz="1400" kern="1200"/>
            <a:t>Count</a:t>
          </a:r>
        </a:p>
      </dsp:txBody>
      <dsp:txXfrm>
        <a:off x="0" y="3520445"/>
        <a:ext cx="6666833" cy="815850"/>
      </dsp:txXfrm>
    </dsp:sp>
    <dsp:sp modelId="{85781063-97F0-4A73-94B3-28AC6AED2C7B}">
      <dsp:nvSpPr>
        <dsp:cNvPr id="0" name=""/>
        <dsp:cNvSpPr/>
      </dsp:nvSpPr>
      <dsp:spPr>
        <a:xfrm>
          <a:off x="333341" y="3313804"/>
          <a:ext cx="4666783" cy="413280"/>
        </a:xfrm>
        <a:prstGeom prst="roundRect">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22300">
            <a:lnSpc>
              <a:spcPct val="90000"/>
            </a:lnSpc>
            <a:spcBef>
              <a:spcPct val="0"/>
            </a:spcBef>
            <a:spcAft>
              <a:spcPct val="35000"/>
            </a:spcAft>
            <a:buNone/>
          </a:pPr>
          <a:r>
            <a:rPr lang="en-US" sz="1400" b="1" kern="1200" dirty="0"/>
            <a:t>Accelerations</a:t>
          </a:r>
        </a:p>
      </dsp:txBody>
      <dsp:txXfrm>
        <a:off x="353516" y="3333979"/>
        <a:ext cx="4626433" cy="372930"/>
      </dsp:txXfrm>
    </dsp:sp>
    <dsp:sp modelId="{3CF31E5E-9D38-4D2F-B4A3-585C988EED49}">
      <dsp:nvSpPr>
        <dsp:cNvPr id="0" name=""/>
        <dsp:cNvSpPr/>
      </dsp:nvSpPr>
      <dsp:spPr>
        <a:xfrm>
          <a:off x="0" y="4618534"/>
          <a:ext cx="6666833" cy="815850"/>
        </a:xfrm>
        <a:prstGeom prst="rect">
          <a:avLst/>
        </a:prstGeom>
        <a:solidFill>
          <a:schemeClr val="lt1">
            <a:alpha val="90000"/>
            <a:hueOff val="0"/>
            <a:satOff val="0"/>
            <a:lumOff val="0"/>
            <a:alphaOff val="0"/>
          </a:schemeClr>
        </a:solidFill>
        <a:ln w="6350" cap="flat" cmpd="sng" algn="ctr">
          <a:solidFill>
            <a:srgbClr val="FF00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291592" rIns="51742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 of quick stops above a given threshold</a:t>
          </a:r>
        </a:p>
        <a:p>
          <a:pPr marL="114300" lvl="1" indent="-114300" algn="l" defTabSz="622300">
            <a:lnSpc>
              <a:spcPct val="90000"/>
            </a:lnSpc>
            <a:spcBef>
              <a:spcPct val="0"/>
            </a:spcBef>
            <a:spcAft>
              <a:spcPct val="15000"/>
            </a:spcAft>
            <a:buChar char="•"/>
          </a:pPr>
          <a:r>
            <a:rPr lang="en-US" sz="1400" kern="1200"/>
            <a:t>Count</a:t>
          </a:r>
        </a:p>
      </dsp:txBody>
      <dsp:txXfrm>
        <a:off x="0" y="4618534"/>
        <a:ext cx="6666833" cy="815850"/>
      </dsp:txXfrm>
    </dsp:sp>
    <dsp:sp modelId="{6E7B3C66-BBFA-41D7-A788-8E2065BA4823}">
      <dsp:nvSpPr>
        <dsp:cNvPr id="0" name=""/>
        <dsp:cNvSpPr/>
      </dsp:nvSpPr>
      <dsp:spPr>
        <a:xfrm>
          <a:off x="333341" y="4411895"/>
          <a:ext cx="4666783" cy="413280"/>
        </a:xfrm>
        <a:prstGeom prst="roundRect">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22300">
            <a:lnSpc>
              <a:spcPct val="90000"/>
            </a:lnSpc>
            <a:spcBef>
              <a:spcPct val="0"/>
            </a:spcBef>
            <a:spcAft>
              <a:spcPct val="35000"/>
            </a:spcAft>
            <a:buNone/>
          </a:pPr>
          <a:r>
            <a:rPr lang="en-US" sz="1400" b="1" kern="1200" dirty="0"/>
            <a:t>Decelerations</a:t>
          </a:r>
        </a:p>
      </dsp:txBody>
      <dsp:txXfrm>
        <a:off x="353516" y="4432070"/>
        <a:ext cx="4626433" cy="3729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29405BBE-4B2C-43EC-84BA-F6EE02D3B6BD}" type="datetimeFigureOut">
              <a:rPr lang="en-US" smtClean="0"/>
              <a:t>2/17/2025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B33CFD5E-A01C-4726-AFFD-D4935E448E79}" type="slidenum">
              <a:rPr lang="en-US" smtClean="0"/>
              <a:t>‹#›</a:t>
            </a:fld>
            <a:endParaRPr lang="en-US"/>
          </a:p>
        </p:txBody>
      </p:sp>
    </p:spTree>
    <p:extLst>
      <p:ext uri="{BB962C8B-B14F-4D97-AF65-F5344CB8AC3E}">
        <p14:creationId xmlns:p14="http://schemas.microsoft.com/office/powerpoint/2010/main" val="2533209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encedirect-com.proxy.campbell.edu/topics/medicine-and-dentistry/likert-scal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Verdana" panose="020B0604030504040204" pitchFamily="34" charset="0"/>
              </a:rPr>
              <a:t>Understanding contributing factors for sport and human performance is a growing research field as microtechnology has advanced and</a:t>
            </a:r>
          </a:p>
          <a:p>
            <a:pPr algn="l"/>
            <a:r>
              <a:rPr lang="en-US" sz="1900" dirty="0">
                <a:latin typeface="Verdana" panose="020B0604030504040204" pitchFamily="34" charset="0"/>
              </a:rPr>
              <a:t>become more affordable. However, the primary focus of the sport science literature has been centered on elite/professional male</a:t>
            </a:r>
          </a:p>
          <a:p>
            <a:pPr algn="l"/>
            <a:r>
              <a:rPr lang="en-US" sz="1900" dirty="0">
                <a:latin typeface="Verdana" panose="020B0604030504040204" pitchFamily="34" charset="0"/>
              </a:rPr>
              <a:t>athletes, with only a small portion of the literature devoted to collegiate athletes and even less devoted to female athletes. Collegiate</a:t>
            </a:r>
          </a:p>
          <a:p>
            <a:pPr algn="l"/>
            <a:r>
              <a:rPr lang="en-US" sz="1900" dirty="0">
                <a:latin typeface="Verdana" panose="020B0604030504040204" pitchFamily="34" charset="0"/>
              </a:rPr>
              <a:t>athletes are unique compared to their professional counterparts due to the academic demands of the student-athlete. Further, female athletes</a:t>
            </a:r>
          </a:p>
          <a:p>
            <a:pPr algn="l"/>
            <a:r>
              <a:rPr lang="en-US" sz="1900" dirty="0">
                <a:latin typeface="Verdana" panose="020B0604030504040204" pitchFamily="34" charset="0"/>
              </a:rPr>
              <a:t>are different from their male counterparts physiologically and psychologically. The purpose of this symposium is to discuss the</a:t>
            </a:r>
          </a:p>
          <a:p>
            <a:pPr algn="l"/>
            <a:r>
              <a:rPr lang="en-US" sz="1900" dirty="0">
                <a:latin typeface="Verdana" panose="020B0604030504040204" pitchFamily="34" charset="0"/>
              </a:rPr>
              <a:t>influencing factors for sport performance in Division I female athletes. Data presented will include performance information obtained from</a:t>
            </a:r>
          </a:p>
          <a:p>
            <a:pPr algn="l"/>
            <a:r>
              <a:rPr lang="en-US" sz="1900" dirty="0">
                <a:latin typeface="Verdana" panose="020B0604030504040204" pitchFamily="34" charset="0"/>
              </a:rPr>
              <a:t>microtechnology (e.g., global positioning systems, accelerometers, heart rate monitors), game statistics, daily wellness assessments,</a:t>
            </a:r>
          </a:p>
          <a:p>
            <a:pPr algn="l"/>
            <a:r>
              <a:rPr lang="en-US" sz="1900" dirty="0">
                <a:latin typeface="Verdana" panose="020B0604030504040204" pitchFamily="34" charset="0"/>
              </a:rPr>
              <a:t>sleep assessments, psychological hardiness measures, and ratings of perceived exertion. The presenters will discuss the relationships between these data and how female student-athletes’ performance and wellness fluctuate with the training year and the academic calendar. Information presented will focus on four years of data collection with a collegiate women’s lacrosse team and will be compared to research findings research findings from other collegiate</a:t>
            </a:r>
          </a:p>
          <a:p>
            <a:pPr algn="l"/>
            <a:r>
              <a:rPr lang="en-US" sz="1900" dirty="0">
                <a:latin typeface="Verdana" panose="020B0604030504040204" pitchFamily="34" charset="0"/>
              </a:rPr>
              <a:t>female athletes as well as counterpart populations (e.g., male lacrosse players, male collegiate athletes). Identifying unique physiological and</a:t>
            </a:r>
          </a:p>
          <a:p>
            <a:pPr algn="l"/>
            <a:r>
              <a:rPr lang="en-US" sz="1900" dirty="0">
                <a:latin typeface="Verdana" panose="020B0604030504040204" pitchFamily="34" charset="0"/>
              </a:rPr>
              <a:t>psychological factors in female collegiate athletes can lead to recommendations for application. These recommendations will include how researchers, sport coaches, strength and conditioning coaches, sports medicine and sport psychologists may manage training to see better physical and mental outcomes in their athletes.</a:t>
            </a:r>
            <a:endParaRPr lang="en-US" dirty="0"/>
          </a:p>
        </p:txBody>
      </p:sp>
      <p:sp>
        <p:nvSpPr>
          <p:cNvPr id="4" name="Slide Number Placeholder 3"/>
          <p:cNvSpPr>
            <a:spLocks noGrp="1"/>
          </p:cNvSpPr>
          <p:nvPr>
            <p:ph type="sldNum" sz="quarter" idx="10"/>
          </p:nvPr>
        </p:nvSpPr>
        <p:spPr/>
        <p:txBody>
          <a:bodyPr/>
          <a:lstStyle/>
          <a:p>
            <a:fld id="{B33CFD5E-A01C-4726-AFFD-D4935E448E79}" type="slidenum">
              <a:rPr lang="en-US" smtClean="0"/>
              <a:t>1</a:t>
            </a:fld>
            <a:endParaRPr lang="en-US"/>
          </a:p>
        </p:txBody>
      </p:sp>
    </p:spTree>
    <p:extLst>
      <p:ext uri="{BB962C8B-B14F-4D97-AF65-F5344CB8AC3E}">
        <p14:creationId xmlns:p14="http://schemas.microsoft.com/office/powerpoint/2010/main" val="3356980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MSS – maximum Sprint Speed </a:t>
            </a:r>
          </a:p>
          <a:p>
            <a:endParaRPr lang="en-US" dirty="0"/>
          </a:p>
          <a:p>
            <a:r>
              <a:rPr lang="en-US" b="0" i="0" dirty="0">
                <a:effectLst/>
                <a:latin typeface="Arial" panose="020B0604020202020204" pitchFamily="34" charset="0"/>
              </a:rPr>
              <a:t>Sprint zones are measured by the number of sprints conducted and distance moved in zones 1 through 5. Each zone is determined by a percentage of an athlete’s maximum sprint speed (MSS), with sprint</a:t>
            </a:r>
            <a:br>
              <a:rPr lang="en-US" dirty="0"/>
            </a:br>
            <a:r>
              <a:rPr lang="en-US" b="0" i="0" dirty="0">
                <a:effectLst/>
                <a:latin typeface="Arial" panose="020B0604020202020204" pitchFamily="34" charset="0"/>
              </a:rPr>
              <a:t>zone 1 &lt;60% MSS, sprint zone 2 60-69% MSS, sprint zone 3 70-79% MSS, sprint zone 4 80-89% MSS, and sprint zone 5 ≥90% MSS</a:t>
            </a:r>
            <a:endParaRPr lang="en-US" dirty="0"/>
          </a:p>
        </p:txBody>
      </p:sp>
      <p:sp>
        <p:nvSpPr>
          <p:cNvPr id="4" name="Slide Number Placeholder 3"/>
          <p:cNvSpPr>
            <a:spLocks noGrp="1"/>
          </p:cNvSpPr>
          <p:nvPr>
            <p:ph type="sldNum" sz="quarter" idx="5"/>
          </p:nvPr>
        </p:nvSpPr>
        <p:spPr/>
        <p:txBody>
          <a:bodyPr/>
          <a:lstStyle/>
          <a:p>
            <a:fld id="{6E27933B-9CA5-4A6E-A708-FA9BC325DAF4}" type="slidenum">
              <a:rPr lang="en-US" smtClean="0"/>
              <a:t>10</a:t>
            </a:fld>
            <a:endParaRPr lang="en-US"/>
          </a:p>
        </p:txBody>
      </p:sp>
    </p:spTree>
    <p:extLst>
      <p:ext uri="{BB962C8B-B14F-4D97-AF65-F5344CB8AC3E}">
        <p14:creationId xmlns:p14="http://schemas.microsoft.com/office/powerpoint/2010/main" val="146581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latin typeface="Arial" panose="020B0604020202020204" pitchFamily="34" charset="0"/>
              </a:rPr>
              <a:t>High-speed running density (</a:t>
            </a: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 is the ratio of high-speed efforts</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and distance covered. This study aimed to evaluate differences in</a:t>
            </a:r>
            <a:br>
              <a:rPr lang="en-US" b="0" i="0" dirty="0">
                <a:solidFill>
                  <a:srgbClr val="FFFFFF"/>
                </a:solidFill>
                <a:effectLst/>
                <a:latin typeface="-apple-system"/>
              </a:rPr>
            </a:b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 between training, games, and among positions in collegiate</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women’s lacrosse, and correlate </a:t>
            </a: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 with other training metrics.</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Data were collected during a collegiate training year (practices</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n = 162, games n = 14) through players (n = 25) wearing micro-</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technology. </a:t>
            </a: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 differed between training sessions and games</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(p &lt; .001, d = .281) and by position (p &lt; .001, d = .005-.712). Games</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(14.7 ± 13.8%) had a higher </a:t>
            </a: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 than training sessions</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(13.1 ± 13.7%), and goalies had higher </a:t>
            </a: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 during games than</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the other positions. </a:t>
            </a: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 was moderately inversely correlated</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(p &lt; .001) with max speed (r = −.395–.543) and had low inverse</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correlations (p &lt; .001) with distance (r = −.134–.225), accelerations</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(r = −217–.233), and decelerations (r = −.195–.268). Training did not</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mimic the </a:t>
            </a: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 of games. Defenders and goalies perform intense</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reactionary movements to make a defensive play, resulting in</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higher </a:t>
            </a: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ARTICLE HISTORY</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Received 22 July 2020</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Accepted 6 April 2021</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KEYWORDS</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Workload; sprint; training</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volume</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Introduction</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Several metrics for athlete load management and evaluation are provided through global</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positioning systems (GPS) including distance, speed, number of accelerations, number of</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decelerations, and distance run at a high-intensity. These data have been used in a variety</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of ways to further improve training efficiency, athlete workload management, and man-</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age injury risk (</a:t>
            </a:r>
            <a:r>
              <a:rPr lang="en-US" b="0" i="0" dirty="0" err="1">
                <a:solidFill>
                  <a:srgbClr val="FFFFFF"/>
                </a:solidFill>
                <a:effectLst/>
                <a:latin typeface="Arial" panose="020B0604020202020204" pitchFamily="34" charset="0"/>
              </a:rPr>
              <a:t>Gabbett</a:t>
            </a:r>
            <a:r>
              <a:rPr lang="en-US" b="0" i="0" dirty="0">
                <a:solidFill>
                  <a:srgbClr val="FFFFFF"/>
                </a:solidFill>
                <a:effectLst/>
                <a:latin typeface="Arial" panose="020B0604020202020204" pitchFamily="34" charset="0"/>
              </a:rPr>
              <a:t> &amp; Ullah, 2012; Hulin et al., 2016; Malone et al., 2017). GPS</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monitoring also allows for more advanced metrics, such as speed zones or accelerations</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and decelerations in a workout, and these metrics could prove valuable in bettering</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athletic performance and recovery. A relatively new metric of high-speed running density</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a:t>
            </a: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 or sprint density was recently introduced by Tierney et al. (2018). </a:t>
            </a: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 is defined</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as a ratio between the number of high-speed running efforts and high-speed running</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volume (distance covered). The metric was created because there was no prescribed</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method of measuring the relationship between high-intensity bouts of running and the</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distance covered at high speed, but there is plenty of evidence on the positive impact of</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high-intensity interval training on physiological components that subsequently improve</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sport performance (</a:t>
            </a:r>
            <a:r>
              <a:rPr lang="en-US" b="0" i="0" dirty="0" err="1">
                <a:solidFill>
                  <a:srgbClr val="FFFFFF"/>
                </a:solidFill>
                <a:effectLst/>
                <a:latin typeface="Arial" panose="020B0604020202020204" pitchFamily="34" charset="0"/>
              </a:rPr>
              <a:t>Blomqvist</a:t>
            </a:r>
            <a:r>
              <a:rPr lang="en-US" b="0" i="0" dirty="0">
                <a:solidFill>
                  <a:srgbClr val="FFFFFF"/>
                </a:solidFill>
                <a:effectLst/>
                <a:latin typeface="Arial" panose="020B0604020202020204" pitchFamily="34" charset="0"/>
              </a:rPr>
              <a:t> &amp; </a:t>
            </a:r>
            <a:r>
              <a:rPr lang="en-US" b="0" i="0" dirty="0" err="1">
                <a:solidFill>
                  <a:srgbClr val="FFFFFF"/>
                </a:solidFill>
                <a:effectLst/>
                <a:latin typeface="Arial" panose="020B0604020202020204" pitchFamily="34" charset="0"/>
              </a:rPr>
              <a:t>Saltin</a:t>
            </a:r>
            <a:r>
              <a:rPr lang="en-US" b="0" i="0" dirty="0">
                <a:solidFill>
                  <a:srgbClr val="FFFFFF"/>
                </a:solidFill>
                <a:effectLst/>
                <a:latin typeface="Arial" panose="020B0604020202020204" pitchFamily="34" charset="0"/>
              </a:rPr>
              <a:t>, 1983; Maillard et al., 2018). </a:t>
            </a:r>
            <a:r>
              <a:rPr lang="en-US" b="0" i="0" dirty="0" err="1">
                <a:solidFill>
                  <a:srgbClr val="FFFFFF"/>
                </a:solidFill>
                <a:effectLst/>
                <a:latin typeface="Arial" panose="020B0604020202020204" pitchFamily="34" charset="0"/>
              </a:rPr>
              <a:t>HSRd</a:t>
            </a:r>
            <a:r>
              <a:rPr lang="en-US" b="0" i="0" dirty="0">
                <a:solidFill>
                  <a:srgbClr val="FFFFFF"/>
                </a:solidFill>
                <a:effectLst/>
                <a:latin typeface="Arial" panose="020B0604020202020204" pitchFamily="34" charset="0"/>
              </a:rPr>
              <a:t> may also be</a:t>
            </a:r>
            <a:br>
              <a:rPr lang="en-US" b="0" i="0" dirty="0">
                <a:solidFill>
                  <a:srgbClr val="FFFFFF"/>
                </a:solidFill>
                <a:effectLst/>
                <a:latin typeface="-apple-system"/>
              </a:rPr>
            </a:br>
            <a:r>
              <a:rPr lang="en-US" b="0" i="0" dirty="0">
                <a:solidFill>
                  <a:srgbClr val="FFFFFF"/>
                </a:solidFill>
                <a:effectLst/>
                <a:latin typeface="Arial" panose="020B0604020202020204" pitchFamily="34" charset="0"/>
              </a:rPr>
              <a:t>critical for understanding injury prevention and recovery timetables</a:t>
            </a:r>
            <a:br>
              <a:rPr lang="en-US" b="0" i="0" dirty="0">
                <a:solidFill>
                  <a:srgbClr val="FFFFFF"/>
                </a:solidFill>
                <a:effectLst/>
                <a:latin typeface="-apple-system"/>
              </a:rPr>
            </a:br>
            <a:endParaRPr lang="en-US" dirty="0"/>
          </a:p>
        </p:txBody>
      </p:sp>
      <p:sp>
        <p:nvSpPr>
          <p:cNvPr id="4" name="Slide Number Placeholder 3"/>
          <p:cNvSpPr>
            <a:spLocks noGrp="1"/>
          </p:cNvSpPr>
          <p:nvPr>
            <p:ph type="sldNum" sz="quarter" idx="5"/>
          </p:nvPr>
        </p:nvSpPr>
        <p:spPr/>
        <p:txBody>
          <a:bodyPr/>
          <a:lstStyle/>
          <a:p>
            <a:fld id="{B33CFD5E-A01C-4726-AFFD-D4935E448E79}" type="slidenum">
              <a:rPr lang="en-US" smtClean="0"/>
              <a:t>11</a:t>
            </a:fld>
            <a:endParaRPr lang="en-US"/>
          </a:p>
        </p:txBody>
      </p:sp>
    </p:spTree>
    <p:extLst>
      <p:ext uri="{BB962C8B-B14F-4D97-AF65-F5344CB8AC3E}">
        <p14:creationId xmlns:p14="http://schemas.microsoft.com/office/powerpoint/2010/main" val="778780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B33CFD5E-A01C-4726-AFFD-D4935E448E79}" type="slidenum">
              <a:rPr lang="en-US" smtClean="0"/>
              <a:t>12</a:t>
            </a:fld>
            <a:endParaRPr lang="en-US"/>
          </a:p>
        </p:txBody>
      </p:sp>
    </p:spTree>
    <p:extLst>
      <p:ext uri="{BB962C8B-B14F-4D97-AF65-F5344CB8AC3E}">
        <p14:creationId xmlns:p14="http://schemas.microsoft.com/office/powerpoint/2010/main" val="2094228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CFD5E-A01C-4726-AFFD-D4935E448E79}" type="slidenum">
              <a:rPr lang="en-US" smtClean="0"/>
              <a:t>13</a:t>
            </a:fld>
            <a:endParaRPr lang="en-US"/>
          </a:p>
        </p:txBody>
      </p:sp>
    </p:spTree>
    <p:extLst>
      <p:ext uri="{BB962C8B-B14F-4D97-AF65-F5344CB8AC3E}">
        <p14:creationId xmlns:p14="http://schemas.microsoft.com/office/powerpoint/2010/main" val="1052145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dirty="0"/>
              <a:t>Paula</a:t>
            </a:r>
          </a:p>
          <a:p>
            <a:pPr defTabSz="966554">
              <a:defRPr/>
            </a:pPr>
            <a:endParaRPr lang="en-US" dirty="0"/>
          </a:p>
          <a:p>
            <a:pPr defTabSz="966554">
              <a:defRPr/>
            </a:pPr>
            <a:r>
              <a:rPr lang="en-US" dirty="0"/>
              <a:t>For each one-unit increase in overall wellness score, total distance (3.5 m, 95%CI 1.2–15.1) and Athlete Load (0.2AU, 95%CI 0.0–0.3) increased. Pre-training wellness scores and sub-scores are predictive of external load training output. Monitoring athlete wellness systematically can help coaches with decision-making relevant to training and game performance.</a:t>
            </a:r>
          </a:p>
        </p:txBody>
      </p:sp>
      <p:sp>
        <p:nvSpPr>
          <p:cNvPr id="4" name="Slide Number Placeholder 3"/>
          <p:cNvSpPr>
            <a:spLocks noGrp="1"/>
          </p:cNvSpPr>
          <p:nvPr>
            <p:ph type="sldNum" sz="quarter" idx="5"/>
          </p:nvPr>
        </p:nvSpPr>
        <p:spPr/>
        <p:txBody>
          <a:bodyPr/>
          <a:lstStyle/>
          <a:p>
            <a:fld id="{6E27933B-9CA5-4A6E-A708-FA9BC325DAF4}" type="slidenum">
              <a:rPr lang="en-US" smtClean="0"/>
              <a:t>15</a:t>
            </a:fld>
            <a:endParaRPr lang="en-US"/>
          </a:p>
        </p:txBody>
      </p:sp>
    </p:spTree>
    <p:extLst>
      <p:ext uri="{BB962C8B-B14F-4D97-AF65-F5344CB8AC3E}">
        <p14:creationId xmlns:p14="http://schemas.microsoft.com/office/powerpoint/2010/main" val="1200278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b="1" dirty="0">
                <a:latin typeface="TimesNewRomanPSMT"/>
              </a:rPr>
              <a:t>MEQ</a:t>
            </a:r>
          </a:p>
          <a:p>
            <a:pPr algn="l"/>
            <a:r>
              <a:rPr lang="en-US" sz="1900" b="1" dirty="0">
                <a:latin typeface="TimesNewRomanPSMT"/>
              </a:rPr>
              <a:t>PSQI </a:t>
            </a:r>
          </a:p>
          <a:p>
            <a:pPr algn="l"/>
            <a:endParaRPr lang="en-US" sz="1900" b="1" dirty="0">
              <a:latin typeface="TimesNewRomanPSMT"/>
            </a:endParaRPr>
          </a:p>
          <a:p>
            <a:pPr algn="l"/>
            <a:r>
              <a:rPr lang="en-US" sz="1900" b="1" dirty="0">
                <a:latin typeface="TimesNewRomanPSMT"/>
              </a:rPr>
              <a:t>Chronotype not as meaningful as we might have expected – haven’t looked at it related to performance yet as data so far was in off season vs on season (Fall 2021)</a:t>
            </a:r>
          </a:p>
          <a:p>
            <a:pPr algn="l"/>
            <a:endParaRPr lang="en-US" sz="1900" b="1" dirty="0">
              <a:latin typeface="TimesNewRomanPSMT"/>
            </a:endParaRPr>
          </a:p>
          <a:p>
            <a:pPr algn="l"/>
            <a:r>
              <a:rPr lang="en-US" sz="1900" b="1" dirty="0">
                <a:latin typeface="TimesNewRomanPSMT"/>
              </a:rPr>
              <a:t>N vs. M/E – morning/evening</a:t>
            </a:r>
          </a:p>
          <a:p>
            <a:pPr algn="l"/>
            <a:endParaRPr lang="en-US" sz="1900" b="1" dirty="0">
              <a:latin typeface="TimesNewRomanPSMT"/>
            </a:endParaRPr>
          </a:p>
          <a:p>
            <a:pPr algn="l"/>
            <a:r>
              <a:rPr lang="en-US" sz="1900" dirty="0" err="1">
                <a:latin typeface="Times New Roman" panose="02020603050405020304" pitchFamily="18" charset="0"/>
                <a:ea typeface="Calibri" panose="020F0502020204030204" pitchFamily="34" charset="0"/>
              </a:rPr>
              <a:t>Morningness</a:t>
            </a:r>
            <a:r>
              <a:rPr lang="en-US" sz="1900" dirty="0">
                <a:latin typeface="Times New Roman" panose="02020603050405020304" pitchFamily="18" charset="0"/>
                <a:ea typeface="Calibri" panose="020F0502020204030204" pitchFamily="34" charset="0"/>
              </a:rPr>
              <a:t>/</a:t>
            </a:r>
            <a:r>
              <a:rPr lang="en-US" sz="1900" dirty="0" err="1">
                <a:latin typeface="Times New Roman" panose="02020603050405020304" pitchFamily="18" charset="0"/>
                <a:ea typeface="Calibri" panose="020F0502020204030204" pitchFamily="34" charset="0"/>
              </a:rPr>
              <a:t>Eveningness</a:t>
            </a:r>
            <a:r>
              <a:rPr lang="en-US" sz="1900" dirty="0">
                <a:latin typeface="Times New Roman" panose="02020603050405020304" pitchFamily="18" charset="0"/>
                <a:ea typeface="Calibri" panose="020F0502020204030204" pitchFamily="34" charset="0"/>
              </a:rPr>
              <a:t> Questionnaire (MEQ) identifies three different chronotypes: “morning” type, “evening” type, and neither type. Morning types have peak performance in the early hours of the day whereas evening types have a significantly later peak time in the circadian peak. Neither types do not have a distinct time area at which their performance peaks. </a:t>
            </a:r>
            <a:endParaRPr lang="en-US" sz="1900" b="1" dirty="0">
              <a:latin typeface="TimesNewRomanPSMT"/>
            </a:endParaRPr>
          </a:p>
          <a:p>
            <a:pPr algn="l"/>
            <a:endParaRPr lang="en-US" sz="1900" b="1" dirty="0">
              <a:latin typeface="TimesNewRomanPSMT"/>
            </a:endParaRPr>
          </a:p>
          <a:p>
            <a:pPr algn="l"/>
            <a:r>
              <a:rPr lang="en-US" sz="1900" dirty="0">
                <a:latin typeface="Times New Roman" panose="02020603050405020304" pitchFamily="18" charset="0"/>
                <a:ea typeface="Calibri" panose="020F0502020204030204" pitchFamily="34" charset="0"/>
              </a:rPr>
              <a:t>Chronotype refers to one’s natural inclination to the times of day at which they are more energetic or when they prefer to sleep (Pacheco et al, 2021). It is a complex phenotype including many genetic and non-genetic determining factors and is based on circadian behavior. </a:t>
            </a:r>
          </a:p>
          <a:p>
            <a:pPr algn="l"/>
            <a:endParaRPr lang="en-US" sz="1900" dirty="0">
              <a:latin typeface="Times New Roman" panose="02020603050405020304" pitchFamily="18" charset="0"/>
            </a:endParaRPr>
          </a:p>
          <a:p>
            <a:pPr algn="l"/>
            <a:r>
              <a:rPr lang="en-US" sz="1900" dirty="0">
                <a:latin typeface="Times New Roman" panose="02020603050405020304" pitchFamily="18" charset="0"/>
                <a:ea typeface="Calibri" panose="020F0502020204030204" pitchFamily="34" charset="0"/>
              </a:rPr>
              <a:t>Sleep was evaluated through a daily sleep quality wellness check as well as a monthly assessment for quality and quantity via the Pittsburgh Sleep Quality Index (PSQI). Chronotype was assessed via the Reduced </a:t>
            </a:r>
            <a:r>
              <a:rPr lang="en-US" sz="1900" dirty="0" err="1">
                <a:latin typeface="Times New Roman" panose="02020603050405020304" pitchFamily="18" charset="0"/>
                <a:ea typeface="Calibri" panose="020F0502020204030204" pitchFamily="34" charset="0"/>
              </a:rPr>
              <a:t>Morningness-Eveningness</a:t>
            </a:r>
            <a:r>
              <a:rPr lang="en-US" sz="1900" dirty="0">
                <a:latin typeface="Times New Roman" panose="02020603050405020304" pitchFamily="18" charset="0"/>
                <a:ea typeface="Calibri" panose="020F0502020204030204" pitchFamily="34" charset="0"/>
              </a:rPr>
              <a:t> Questionnaire. Chronotype and sleep quality were evaluated at the beginning and end of each semester. </a:t>
            </a:r>
          </a:p>
          <a:p>
            <a:pPr algn="l"/>
            <a:endParaRPr lang="en-US" sz="1900" dirty="0">
              <a:latin typeface="Times New Roman" panose="02020603050405020304" pitchFamily="18" charset="0"/>
            </a:endParaRPr>
          </a:p>
          <a:p>
            <a:pPr defTabSz="966554">
              <a:defRPr/>
            </a:pPr>
            <a:r>
              <a:rPr lang="en-US" sz="1900" dirty="0">
                <a:latin typeface="Times New Roman" panose="02020603050405020304" pitchFamily="18" charset="0"/>
                <a:ea typeface="Calibri" panose="020F0502020204030204" pitchFamily="34" charset="0"/>
                <a:cs typeface="Times New Roman" panose="02020603050405020304" pitchFamily="18" charset="0"/>
              </a:rPr>
              <a:t>Of the 32 athletes initially enrolled in the study, there were inconsistent survey data and training data (due to injury) for 18, thus data for 14 athletes were analyzed for this study.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l"/>
            <a:endParaRPr lang="en-US" dirty="0"/>
          </a:p>
        </p:txBody>
      </p:sp>
      <p:sp>
        <p:nvSpPr>
          <p:cNvPr id="4" name="Slide Number Placeholder 3"/>
          <p:cNvSpPr>
            <a:spLocks noGrp="1"/>
          </p:cNvSpPr>
          <p:nvPr>
            <p:ph type="sldNum" sz="quarter" idx="5"/>
          </p:nvPr>
        </p:nvSpPr>
        <p:spPr/>
        <p:txBody>
          <a:bodyPr/>
          <a:lstStyle/>
          <a:p>
            <a:fld id="{B33CFD5E-A01C-4726-AFFD-D4935E448E79}" type="slidenum">
              <a:rPr lang="en-US" smtClean="0"/>
              <a:t>16</a:t>
            </a:fld>
            <a:endParaRPr lang="en-US"/>
          </a:p>
        </p:txBody>
      </p:sp>
    </p:spTree>
    <p:extLst>
      <p:ext uri="{BB962C8B-B14F-4D97-AF65-F5344CB8AC3E}">
        <p14:creationId xmlns:p14="http://schemas.microsoft.com/office/powerpoint/2010/main" val="330809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b64343b5b_0_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fb64343b5b_0_19: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r>
              <a:rPr lang="en-US" b="1" i="0" dirty="0">
                <a:solidFill>
                  <a:srgbClr val="2E2E2E"/>
                </a:solidFill>
                <a:effectLst/>
                <a:latin typeface="NexusSerif"/>
              </a:rPr>
              <a:t>The DRS contains 45 statements about general life (e.g., “Most days, life is really interesting and exciting for me” and “Planning ahead can help avoid most future problems”) – 15 items for each subcomponent. Each participant was asked to indicate the truthfulness for each statement on a 4-point </a:t>
            </a:r>
            <a:r>
              <a:rPr lang="en-US" b="1" i="0" dirty="0">
                <a:solidFill>
                  <a:srgbClr val="2E2E2E"/>
                </a:solidFill>
                <a:effectLst/>
                <a:latin typeface="NexusSerif"/>
                <a:hlinkClick r:id="rId3" tooltip="Learn more about Likert Scale from ScienceDirect's AI-generated Topic Pages"/>
              </a:rPr>
              <a:t>Likert scale</a:t>
            </a:r>
            <a:r>
              <a:rPr lang="en-US" b="1" i="0" dirty="0">
                <a:solidFill>
                  <a:srgbClr val="2E2E2E"/>
                </a:solidFill>
                <a:effectLst/>
                <a:latin typeface="NexusSerif"/>
              </a:rPr>
              <a:t> anchored at 0 (</a:t>
            </a:r>
            <a:r>
              <a:rPr lang="en-US" b="1" i="1" dirty="0">
                <a:solidFill>
                  <a:srgbClr val="2E2E2E"/>
                </a:solidFill>
                <a:effectLst/>
                <a:latin typeface="NexusSerif"/>
              </a:rPr>
              <a:t>not at all true</a:t>
            </a:r>
            <a:r>
              <a:rPr lang="en-US" b="1" i="0" dirty="0">
                <a:solidFill>
                  <a:srgbClr val="2E2E2E"/>
                </a:solidFill>
                <a:effectLst/>
                <a:latin typeface="NexusSerif"/>
              </a:rPr>
              <a:t>) and 3 (</a:t>
            </a:r>
            <a:r>
              <a:rPr lang="en-US" b="1" i="1" dirty="0">
                <a:solidFill>
                  <a:srgbClr val="2E2E2E"/>
                </a:solidFill>
                <a:effectLst/>
                <a:latin typeface="NexusSerif"/>
              </a:rPr>
              <a:t>completely true</a:t>
            </a:r>
            <a:r>
              <a:rPr lang="en-US" b="1" i="0" dirty="0">
                <a:solidFill>
                  <a:srgbClr val="2E2E2E"/>
                </a:solidFill>
                <a:effectLst/>
                <a:latin typeface="NexusSerif"/>
              </a:rPr>
              <a:t>). Scores for each subcomponent range from 0 to 45. The composite hardiness scored ranges from 0 to 135. Cronbach's alpha coefficients of .74 for hardiness composite, .78 for commitment, .69 for control, and .68 for challenge were found in this study.</a:t>
            </a:r>
            <a:endParaRPr lang="en-US" b="1" dirty="0"/>
          </a:p>
          <a:p>
            <a:endParaRPr lang="en-US" dirty="0"/>
          </a:p>
          <a:p>
            <a:endParaRPr lang="en-US" dirty="0"/>
          </a:p>
          <a:p>
            <a:r>
              <a:rPr lang="en-US" dirty="0"/>
              <a:t>Since lacrosse is a physically and mentally demanding sport, it is imperative to study the impact of hardiness on athletes.</a:t>
            </a:r>
            <a:r>
              <a:rPr lang="en-US" dirty="0">
                <a:solidFill>
                  <a:schemeClr val="dk1"/>
                </a:solidFill>
              </a:rPr>
              <a:t> Suzanne C. </a:t>
            </a:r>
            <a:r>
              <a:rPr lang="en-US" dirty="0" err="1">
                <a:solidFill>
                  <a:schemeClr val="dk1"/>
                </a:solidFill>
              </a:rPr>
              <a:t>Kobasa</a:t>
            </a:r>
            <a:r>
              <a:rPr lang="en-US" dirty="0">
                <a:solidFill>
                  <a:schemeClr val="dk1"/>
                </a:solidFill>
              </a:rPr>
              <a:t> first introduced this concept in 1979. She stated p</a:t>
            </a:r>
            <a:r>
              <a:rPr lang="en-US" dirty="0"/>
              <a:t>sychological hardiness has three components: commitment, control, and challenge. Those high in commitment exhibit determination and are dedicated to conquering the task at hand. People who harness control, are more likely to problem-solve and take charge of the situation. Those who have the challenge component, view difficulties as a challenge, rather than crutch. With all of these combined, overall hardiness can be analyzed, like it was in this study.</a:t>
            </a:r>
          </a:p>
          <a:p>
            <a:endParaRPr lang="en-US" dirty="0"/>
          </a:p>
          <a:p>
            <a:pPr defTabSz="966554">
              <a:defRPr/>
            </a:pPr>
            <a:r>
              <a:rPr lang="en-US" dirty="0"/>
              <a:t>This study aimed to analyze psychological hardiness in 27 Division I women’s lacrosse players at Campbell University. This topic was researched in order to see if classification and position played a role in psychological hardiness, which is composed of control, challenge, and commitment. It was shown that midfielders and attackers show the largest significant difference, no matter the age. This information</a:t>
            </a:r>
            <a:r>
              <a:rPr lang="en-US" dirty="0">
                <a:solidFill>
                  <a:srgbClr val="222222"/>
                </a:solidFill>
                <a:highlight>
                  <a:srgbClr val="FFFFFF"/>
                </a:highlight>
                <a:latin typeface="Times New Roman"/>
                <a:ea typeface="Times New Roman"/>
                <a:cs typeface="Times New Roman"/>
                <a:sym typeface="Times New Roman"/>
              </a:rPr>
              <a:t> </a:t>
            </a:r>
            <a:r>
              <a:rPr lang="en-US" dirty="0">
                <a:solidFill>
                  <a:schemeClr val="dk1"/>
                </a:solidFill>
                <a:latin typeface="Times New Roman"/>
                <a:ea typeface="Times New Roman"/>
                <a:cs typeface="Times New Roman"/>
                <a:sym typeface="Times New Roman"/>
              </a:rPr>
              <a:t>assists coaches to evaluate tolerance to training load, formulate more effective practices, maximize performance, and demonstrates how different positions respond to stressors. Based on this analysis, midfielders are more adaptable, resilient, and have better stress-coping mechanisms, than attackers or defenders. For any further questions or comments, please contact me at my email. Thank you for your time and interest in this field of research.</a:t>
            </a:r>
            <a:endParaRPr lang="en-US" dirty="0"/>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CFD5E-A01C-4726-AFFD-D4935E448E79}" type="slidenum">
              <a:rPr lang="en-US" smtClean="0"/>
              <a:t>18</a:t>
            </a:fld>
            <a:endParaRPr lang="en-US"/>
          </a:p>
        </p:txBody>
      </p:sp>
    </p:spTree>
    <p:extLst>
      <p:ext uri="{BB962C8B-B14F-4D97-AF65-F5344CB8AC3E}">
        <p14:creationId xmlns:p14="http://schemas.microsoft.com/office/powerpoint/2010/main" val="1670213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76" indent="-483276">
              <a:spcAft>
                <a:spcPts val="1903"/>
              </a:spcAft>
              <a:buFont typeface="Arial"/>
              <a:buChar char="•"/>
              <a:defRPr/>
            </a:pPr>
            <a:r>
              <a:rPr lang="en-US" dirty="0">
                <a:latin typeface="Arial"/>
                <a:ea typeface="+mn-lt"/>
                <a:cs typeface="+mn-lt"/>
              </a:rPr>
              <a:t>No differences in daily wellness or </a:t>
            </a:r>
            <a:r>
              <a:rPr lang="en-US" dirty="0" err="1">
                <a:latin typeface="Arial"/>
                <a:ea typeface="+mn-lt"/>
                <a:cs typeface="+mn-lt"/>
              </a:rPr>
              <a:t>sRPE</a:t>
            </a:r>
            <a:r>
              <a:rPr lang="en-US" dirty="0">
                <a:latin typeface="Arial"/>
                <a:ea typeface="+mn-lt"/>
                <a:cs typeface="+mn-lt"/>
              </a:rPr>
              <a:t> by level of hardiness (p = .511)</a:t>
            </a:r>
            <a:endParaRPr lang="en-US" dirty="0">
              <a:latin typeface="Calibri"/>
              <a:ea typeface="+mn-lt"/>
              <a:cs typeface="+mn-lt"/>
            </a:endParaRPr>
          </a:p>
          <a:p>
            <a:pPr marL="483276" indent="-483276">
              <a:spcAft>
                <a:spcPts val="1903"/>
              </a:spcAft>
              <a:buFont typeface="Arial"/>
              <a:buChar char="•"/>
              <a:defRPr/>
            </a:pPr>
            <a:r>
              <a:rPr lang="en-US" dirty="0">
                <a:latin typeface="Arial"/>
                <a:ea typeface="+mn-lt"/>
                <a:cs typeface="+mn-lt"/>
              </a:rPr>
              <a:t>Wellness scores declined throughout semester (p &lt; .005),</a:t>
            </a:r>
            <a:endParaRPr lang="en-US" sz="4700" dirty="0">
              <a:latin typeface="Calibri"/>
              <a:ea typeface="+mn-lt"/>
              <a:cs typeface="+mn-lt"/>
            </a:endParaRPr>
          </a:p>
          <a:p>
            <a:pPr marL="483276" indent="-483276">
              <a:spcAft>
                <a:spcPts val="1903"/>
              </a:spcAft>
              <a:buFont typeface="Arial"/>
              <a:buChar char="•"/>
              <a:defRPr/>
            </a:pPr>
            <a:r>
              <a:rPr lang="en-US" dirty="0" err="1">
                <a:latin typeface="Arial"/>
                <a:ea typeface="+mn-lt"/>
                <a:cs typeface="+mn-lt"/>
              </a:rPr>
              <a:t>sRPE</a:t>
            </a:r>
            <a:r>
              <a:rPr lang="en-US" dirty="0">
                <a:latin typeface="Arial"/>
                <a:ea typeface="+mn-lt"/>
                <a:cs typeface="+mn-lt"/>
              </a:rPr>
              <a:t> scores were lower during the 8-hour training weeks compared to the 20-hour training weeks (p &lt; .001)</a:t>
            </a:r>
            <a:endParaRPr lang="en-US" sz="4700" dirty="0">
              <a:cs typeface="Calibri"/>
            </a:endParaRPr>
          </a:p>
          <a:p>
            <a:endParaRPr lang="en-US" dirty="0"/>
          </a:p>
          <a:p>
            <a:r>
              <a:rPr lang="en-US" dirty="0"/>
              <a:t>Paula</a:t>
            </a:r>
          </a:p>
          <a:p>
            <a:endParaRPr lang="en-US" dirty="0"/>
          </a:p>
          <a:p>
            <a:r>
              <a:rPr lang="en-US" dirty="0"/>
              <a:t>Below and above average hardiness based on previous research </a:t>
            </a:r>
          </a:p>
          <a:p>
            <a:endParaRPr lang="en-US" dirty="0"/>
          </a:p>
          <a:p>
            <a:pPr defTabSz="966554">
              <a:defRPr/>
            </a:pPr>
            <a:r>
              <a:rPr lang="en-US" sz="1900" dirty="0">
                <a:latin typeface="Times New Roman" panose="02020603050405020304" pitchFamily="18" charset="0"/>
                <a:ea typeface="Times New Roman" panose="02020603050405020304" pitchFamily="18" charset="0"/>
              </a:rPr>
              <a:t>The highest wellness scores occur in weeks with low hour practice and more academic breaks. Higher RPE scores come from weeks with over four practice hours and weeks with high-intensity pre-season tournaments. While there is no direct correlation between wellness, RPE, and hardiness, the data suggests the lower the RPE, the higher the wellness, and vice versa. This research can assist coaches to implement wellness tactics to decrease RPE and increase performance. </a:t>
            </a:r>
            <a:endParaRPr lang="en-US" sz="1900" dirty="0">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33CFD5E-A01C-4726-AFFD-D4935E448E79}" type="slidenum">
              <a:rPr lang="en-US" smtClean="0"/>
              <a:t>19</a:t>
            </a:fld>
            <a:endParaRPr lang="en-US"/>
          </a:p>
        </p:txBody>
      </p:sp>
    </p:spTree>
    <p:extLst>
      <p:ext uri="{BB962C8B-B14F-4D97-AF65-F5344CB8AC3E}">
        <p14:creationId xmlns:p14="http://schemas.microsoft.com/office/powerpoint/2010/main" val="1742966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a:t>
            </a:r>
          </a:p>
          <a:p>
            <a:endParaRPr lang="en-US" dirty="0"/>
          </a:p>
          <a:p>
            <a:r>
              <a:rPr lang="en-US" dirty="0"/>
              <a:t>Session RPE – RPE x duration of training</a:t>
            </a:r>
          </a:p>
          <a:p>
            <a:endParaRPr lang="en-US" dirty="0"/>
          </a:p>
          <a:p>
            <a:r>
              <a:rPr lang="en-US" dirty="0"/>
              <a:t> </a:t>
            </a:r>
          </a:p>
        </p:txBody>
      </p:sp>
      <p:sp>
        <p:nvSpPr>
          <p:cNvPr id="4" name="Slide Number Placeholder 3"/>
          <p:cNvSpPr>
            <a:spLocks noGrp="1"/>
          </p:cNvSpPr>
          <p:nvPr>
            <p:ph type="sldNum" sz="quarter" idx="5"/>
          </p:nvPr>
        </p:nvSpPr>
        <p:spPr/>
        <p:txBody>
          <a:bodyPr/>
          <a:lstStyle/>
          <a:p>
            <a:fld id="{B33CFD5E-A01C-4726-AFFD-D4935E448E79}" type="slidenum">
              <a:rPr lang="en-US" smtClean="0"/>
              <a:t>20</a:t>
            </a:fld>
            <a:endParaRPr lang="en-US"/>
          </a:p>
        </p:txBody>
      </p:sp>
    </p:spTree>
    <p:extLst>
      <p:ext uri="{BB962C8B-B14F-4D97-AF65-F5344CB8AC3E}">
        <p14:creationId xmlns:p14="http://schemas.microsoft.com/office/powerpoint/2010/main" val="3043042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Coaches want help but may not be asking </a:t>
            </a:r>
          </a:p>
          <a:p>
            <a:r>
              <a:rPr lang="en-US" dirty="0"/>
              <a:t>No manipulation of how the team does things </a:t>
            </a:r>
          </a:p>
        </p:txBody>
      </p:sp>
      <p:sp>
        <p:nvSpPr>
          <p:cNvPr id="4" name="Slide Number Placeholder 3"/>
          <p:cNvSpPr>
            <a:spLocks noGrp="1"/>
          </p:cNvSpPr>
          <p:nvPr>
            <p:ph type="sldNum" sz="quarter" idx="10"/>
          </p:nvPr>
        </p:nvSpPr>
        <p:spPr/>
        <p:txBody>
          <a:bodyPr/>
          <a:lstStyle/>
          <a:p>
            <a:fld id="{B33CFD5E-A01C-4726-AFFD-D4935E448E79}" type="slidenum">
              <a:rPr lang="en-US" smtClean="0"/>
              <a:t>2</a:t>
            </a:fld>
            <a:endParaRPr lang="en-US"/>
          </a:p>
        </p:txBody>
      </p:sp>
    </p:spTree>
    <p:extLst>
      <p:ext uri="{BB962C8B-B14F-4D97-AF65-F5344CB8AC3E}">
        <p14:creationId xmlns:p14="http://schemas.microsoft.com/office/powerpoint/2010/main" val="1048349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r>
              <a:rPr lang="en-US" dirty="0">
                <a:solidFill>
                  <a:schemeClr val="bg1"/>
                </a:solidFill>
                <a:cs typeface="Calibri"/>
              </a:rPr>
              <a:t>, as daily wellness may decrease throughout the semester</a:t>
            </a:r>
            <a:endParaRPr lang="en-US" sz="4700" dirty="0">
              <a:solidFill>
                <a:schemeClr val="bg1"/>
              </a:solidFill>
              <a:cs typeface="Calibri"/>
            </a:endParaRPr>
          </a:p>
          <a:p>
            <a:r>
              <a:rPr lang="en-US" dirty="0"/>
              <a:t>Use Sport Psych</a:t>
            </a:r>
          </a:p>
        </p:txBody>
      </p:sp>
      <p:sp>
        <p:nvSpPr>
          <p:cNvPr id="4" name="Slide Number Placeholder 3"/>
          <p:cNvSpPr>
            <a:spLocks noGrp="1"/>
          </p:cNvSpPr>
          <p:nvPr>
            <p:ph type="sldNum" sz="quarter" idx="5"/>
          </p:nvPr>
        </p:nvSpPr>
        <p:spPr/>
        <p:txBody>
          <a:bodyPr/>
          <a:lstStyle/>
          <a:p>
            <a:fld id="{B33CFD5E-A01C-4726-AFFD-D4935E448E79}" type="slidenum">
              <a:rPr lang="en-US" smtClean="0"/>
              <a:t>21</a:t>
            </a:fld>
            <a:endParaRPr lang="en-US"/>
          </a:p>
        </p:txBody>
      </p:sp>
    </p:spTree>
    <p:extLst>
      <p:ext uri="{BB962C8B-B14F-4D97-AF65-F5344CB8AC3E}">
        <p14:creationId xmlns:p14="http://schemas.microsoft.com/office/powerpoint/2010/main" val="792378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10"/>
          </p:nvPr>
        </p:nvSpPr>
        <p:spPr/>
        <p:txBody>
          <a:bodyPr/>
          <a:lstStyle/>
          <a:p>
            <a:fld id="{B33CFD5E-A01C-4726-AFFD-D4935E448E79}" type="slidenum">
              <a:rPr lang="en-US" smtClean="0"/>
              <a:t>3</a:t>
            </a:fld>
            <a:endParaRPr lang="en-US"/>
          </a:p>
        </p:txBody>
      </p:sp>
    </p:spTree>
    <p:extLst>
      <p:ext uri="{BB962C8B-B14F-4D97-AF65-F5344CB8AC3E}">
        <p14:creationId xmlns:p14="http://schemas.microsoft.com/office/powerpoint/2010/main" val="272095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CFD5E-A01C-4726-AFFD-D4935E448E79}" type="slidenum">
              <a:rPr lang="en-US" smtClean="0"/>
              <a:t>4</a:t>
            </a:fld>
            <a:endParaRPr lang="en-US"/>
          </a:p>
        </p:txBody>
      </p:sp>
    </p:spTree>
    <p:extLst>
      <p:ext uri="{BB962C8B-B14F-4D97-AF65-F5344CB8AC3E}">
        <p14:creationId xmlns:p14="http://schemas.microsoft.com/office/powerpoint/2010/main" val="2608693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CFD5E-A01C-4726-AFFD-D4935E448E79}" type="slidenum">
              <a:rPr lang="en-US" smtClean="0"/>
              <a:t>5</a:t>
            </a:fld>
            <a:endParaRPr lang="en-US"/>
          </a:p>
        </p:txBody>
      </p:sp>
    </p:spTree>
    <p:extLst>
      <p:ext uri="{BB962C8B-B14F-4D97-AF65-F5344CB8AC3E}">
        <p14:creationId xmlns:p14="http://schemas.microsoft.com/office/powerpoint/2010/main" val="623254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endParaRPr lang="en-US" dirty="0">
              <a:cs typeface="Calibri"/>
            </a:endParaRPr>
          </a:p>
          <a:p>
            <a:r>
              <a:rPr lang="en-US" dirty="0">
                <a:cs typeface="Calibri"/>
              </a:rPr>
              <a:t>Recovery (Manage Workload)</a:t>
            </a:r>
          </a:p>
        </p:txBody>
      </p:sp>
      <p:sp>
        <p:nvSpPr>
          <p:cNvPr id="4" name="Slide Number Placeholder 3"/>
          <p:cNvSpPr>
            <a:spLocks noGrp="1"/>
          </p:cNvSpPr>
          <p:nvPr>
            <p:ph type="sldNum" sz="quarter" idx="5"/>
          </p:nvPr>
        </p:nvSpPr>
        <p:spPr/>
        <p:txBody>
          <a:bodyPr/>
          <a:lstStyle/>
          <a:p>
            <a:fld id="{6E27933B-9CA5-4A6E-A708-FA9BC325DAF4}" type="slidenum">
              <a:rPr lang="en-US" smtClean="0"/>
              <a:t>6</a:t>
            </a:fld>
            <a:endParaRPr lang="en-US"/>
          </a:p>
        </p:txBody>
      </p:sp>
    </p:spTree>
    <p:extLst>
      <p:ext uri="{BB962C8B-B14F-4D97-AF65-F5344CB8AC3E}">
        <p14:creationId xmlns:p14="http://schemas.microsoft.com/office/powerpoint/2010/main" val="3613199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Data</a:t>
            </a:r>
          </a:p>
        </p:txBody>
      </p:sp>
      <p:sp>
        <p:nvSpPr>
          <p:cNvPr id="4" name="Slide Number Placeholder 3"/>
          <p:cNvSpPr>
            <a:spLocks noGrp="1"/>
          </p:cNvSpPr>
          <p:nvPr>
            <p:ph type="sldNum" sz="quarter" idx="5"/>
          </p:nvPr>
        </p:nvSpPr>
        <p:spPr/>
        <p:txBody>
          <a:bodyPr/>
          <a:lstStyle/>
          <a:p>
            <a:fld id="{B33CFD5E-A01C-4726-AFFD-D4935E448E79}" type="slidenum">
              <a:rPr lang="en-US" smtClean="0"/>
              <a:t>7</a:t>
            </a:fld>
            <a:endParaRPr lang="en-US"/>
          </a:p>
        </p:txBody>
      </p:sp>
    </p:spTree>
    <p:extLst>
      <p:ext uri="{BB962C8B-B14F-4D97-AF65-F5344CB8AC3E}">
        <p14:creationId xmlns:p14="http://schemas.microsoft.com/office/powerpoint/2010/main" val="662153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554">
              <a:defRPr/>
            </a:pPr>
            <a:fld id="{6E27933B-9CA5-4A6E-A708-FA9BC325DAF4}" type="slidenum">
              <a:rPr lang="en-US">
                <a:solidFill>
                  <a:prstClr val="black"/>
                </a:solidFill>
                <a:latin typeface="Calibri" panose="020F0502020204030204"/>
              </a:rPr>
              <a:pPr defTabSz="96655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64671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76" indent="-483276" algn="just" defTabSz="966554">
              <a:buFont typeface="Arial" panose="020B0604020202020204" pitchFamily="34" charset="0"/>
              <a:buChar char="•"/>
            </a:pPr>
            <a:r>
              <a:rPr lang="en-US" altLang="en-US" dirty="0">
                <a:latin typeface="Arial Narrow" panose="020B0606020202030204" pitchFamily="34" charset="0"/>
                <a:cs typeface="Arial" panose="020B0604020202020204" pitchFamily="34" charset="0"/>
              </a:rPr>
              <a:t>These data serve as references for AL scores during training and games for women’s collegiate lacrosse. </a:t>
            </a:r>
            <a:r>
              <a:rPr lang="en-US" dirty="0">
                <a:latin typeface="Arial Narrow" panose="020B0604020202020204" pitchFamily="34" charset="0"/>
                <a:cs typeface="Arial Narrow" panose="020B0604020202020204" pitchFamily="34" charset="0"/>
              </a:rPr>
              <a:t>It is intended for these data to be utilized as benchmarks for coaches to use to provide greater insight on how athletes respond to training volumes experienced. </a:t>
            </a:r>
          </a:p>
          <a:p>
            <a:pPr marL="483276" indent="-483276" algn="just" defTabSz="966554">
              <a:buFont typeface="Arial" panose="020B0604020202020204" pitchFamily="34" charset="0"/>
              <a:buChar char="•"/>
            </a:pPr>
            <a:r>
              <a:rPr lang="en-US" altLang="en-US" dirty="0">
                <a:latin typeface="Arial Narrow" panose="020B0606020202030204" pitchFamily="34" charset="0"/>
                <a:cs typeface="Arial" panose="020B0604020202020204" pitchFamily="34" charset="0"/>
              </a:rPr>
              <a:t>No difference was found between AL training and games by position, which is a likely result of training intensity meeting the demands of games.</a:t>
            </a:r>
          </a:p>
          <a:p>
            <a:endParaRPr lang="en-US" dirty="0"/>
          </a:p>
        </p:txBody>
      </p:sp>
      <p:sp>
        <p:nvSpPr>
          <p:cNvPr id="4" name="Slide Number Placeholder 3"/>
          <p:cNvSpPr>
            <a:spLocks noGrp="1"/>
          </p:cNvSpPr>
          <p:nvPr>
            <p:ph type="sldNum" sz="quarter" idx="5"/>
          </p:nvPr>
        </p:nvSpPr>
        <p:spPr/>
        <p:txBody>
          <a:bodyPr/>
          <a:lstStyle/>
          <a:p>
            <a:fld id="{B33CFD5E-A01C-4726-AFFD-D4935E448E79}" type="slidenum">
              <a:rPr lang="en-US" smtClean="0"/>
              <a:t>9</a:t>
            </a:fld>
            <a:endParaRPr lang="en-US"/>
          </a:p>
        </p:txBody>
      </p:sp>
    </p:spTree>
    <p:extLst>
      <p:ext uri="{BB962C8B-B14F-4D97-AF65-F5344CB8AC3E}">
        <p14:creationId xmlns:p14="http://schemas.microsoft.com/office/powerpoint/2010/main" val="2602929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CDE8-A288-4C0A-BBF9-1498A0EDC0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444D9-DF3C-4073-85E2-76D7096367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20EC4A-5666-40B1-8A03-6EA3C71D5EEE}"/>
              </a:ext>
            </a:extLst>
          </p:cNvPr>
          <p:cNvSpPr>
            <a:spLocks noGrp="1"/>
          </p:cNvSpPr>
          <p:nvPr>
            <p:ph type="dt" sz="half" idx="10"/>
          </p:nvPr>
        </p:nvSpPr>
        <p:spPr/>
        <p:txBody>
          <a:bodyPr/>
          <a:lstStyle/>
          <a:p>
            <a:fld id="{9991EC13-E576-44EE-B51E-0FF91FE57D6D}" type="datetimeFigureOut">
              <a:rPr lang="en-US" smtClean="0"/>
              <a:t>2/17/2025</a:t>
            </a:fld>
            <a:endParaRPr lang="en-US"/>
          </a:p>
        </p:txBody>
      </p:sp>
      <p:sp>
        <p:nvSpPr>
          <p:cNvPr id="5" name="Footer Placeholder 4">
            <a:extLst>
              <a:ext uri="{FF2B5EF4-FFF2-40B4-BE49-F238E27FC236}">
                <a16:creationId xmlns:a16="http://schemas.microsoft.com/office/drawing/2014/main" id="{2A11FA4A-DF9F-4316-890D-558A96B21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D3B39-2EE6-496B-B43C-8EF3EACA4FD0}"/>
              </a:ext>
            </a:extLst>
          </p:cNvPr>
          <p:cNvSpPr>
            <a:spLocks noGrp="1"/>
          </p:cNvSpPr>
          <p:nvPr>
            <p:ph type="sldNum" sz="quarter" idx="12"/>
          </p:nvPr>
        </p:nvSpPr>
        <p:spPr/>
        <p:txBody>
          <a:bodyPr/>
          <a:lstStyle/>
          <a:p>
            <a:fld id="{D9C2F5FE-6322-4A34-8E0D-4943980EE4D3}" type="slidenum">
              <a:rPr lang="en-US" smtClean="0"/>
              <a:t>‹#›</a:t>
            </a:fld>
            <a:endParaRPr lang="en-US"/>
          </a:p>
        </p:txBody>
      </p:sp>
    </p:spTree>
    <p:extLst>
      <p:ext uri="{BB962C8B-B14F-4D97-AF65-F5344CB8AC3E}">
        <p14:creationId xmlns:p14="http://schemas.microsoft.com/office/powerpoint/2010/main" val="3263527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8830-80DE-48EC-B5C8-14329FE51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52D7F-89D8-4A79-9EF5-6E5EC12A27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7048D-1920-4CB0-8830-6FCAAA409F8C}"/>
              </a:ext>
            </a:extLst>
          </p:cNvPr>
          <p:cNvSpPr>
            <a:spLocks noGrp="1"/>
          </p:cNvSpPr>
          <p:nvPr>
            <p:ph type="dt" sz="half" idx="10"/>
          </p:nvPr>
        </p:nvSpPr>
        <p:spPr/>
        <p:txBody>
          <a:bodyPr/>
          <a:lstStyle/>
          <a:p>
            <a:fld id="{9991EC13-E576-44EE-B51E-0FF91FE57D6D}" type="datetimeFigureOut">
              <a:rPr lang="en-US" smtClean="0"/>
              <a:t>2/17/2025</a:t>
            </a:fld>
            <a:endParaRPr lang="en-US"/>
          </a:p>
        </p:txBody>
      </p:sp>
      <p:sp>
        <p:nvSpPr>
          <p:cNvPr id="5" name="Footer Placeholder 4">
            <a:extLst>
              <a:ext uri="{FF2B5EF4-FFF2-40B4-BE49-F238E27FC236}">
                <a16:creationId xmlns:a16="http://schemas.microsoft.com/office/drawing/2014/main" id="{546639E9-85DC-4455-8FF7-F72053E4B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A97A5-32C9-4C0A-AEA7-0A0165466C89}"/>
              </a:ext>
            </a:extLst>
          </p:cNvPr>
          <p:cNvSpPr>
            <a:spLocks noGrp="1"/>
          </p:cNvSpPr>
          <p:nvPr>
            <p:ph type="sldNum" sz="quarter" idx="12"/>
          </p:nvPr>
        </p:nvSpPr>
        <p:spPr/>
        <p:txBody>
          <a:bodyPr/>
          <a:lstStyle/>
          <a:p>
            <a:fld id="{D9C2F5FE-6322-4A34-8E0D-4943980EE4D3}" type="slidenum">
              <a:rPr lang="en-US" smtClean="0"/>
              <a:t>‹#›</a:t>
            </a:fld>
            <a:endParaRPr lang="en-US"/>
          </a:p>
        </p:txBody>
      </p:sp>
    </p:spTree>
    <p:extLst>
      <p:ext uri="{BB962C8B-B14F-4D97-AF65-F5344CB8AC3E}">
        <p14:creationId xmlns:p14="http://schemas.microsoft.com/office/powerpoint/2010/main" val="4155628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83D7-D45F-4760-A961-74D707A568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2B38B-4284-48FE-BB5D-29133E6F7E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543B99-C050-4C8E-96B9-666AE9742F1A}"/>
              </a:ext>
            </a:extLst>
          </p:cNvPr>
          <p:cNvSpPr>
            <a:spLocks noGrp="1"/>
          </p:cNvSpPr>
          <p:nvPr>
            <p:ph type="dt" sz="half" idx="10"/>
          </p:nvPr>
        </p:nvSpPr>
        <p:spPr/>
        <p:txBody>
          <a:bodyPr/>
          <a:lstStyle/>
          <a:p>
            <a:fld id="{9991EC13-E576-44EE-B51E-0FF91FE57D6D}" type="datetimeFigureOut">
              <a:rPr lang="en-US" smtClean="0"/>
              <a:t>2/17/2025</a:t>
            </a:fld>
            <a:endParaRPr lang="en-US"/>
          </a:p>
        </p:txBody>
      </p:sp>
      <p:sp>
        <p:nvSpPr>
          <p:cNvPr id="5" name="Footer Placeholder 4">
            <a:extLst>
              <a:ext uri="{FF2B5EF4-FFF2-40B4-BE49-F238E27FC236}">
                <a16:creationId xmlns:a16="http://schemas.microsoft.com/office/drawing/2014/main" id="{FD5CAC53-C09D-45DE-B56A-C19F19E50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E5A93-72D3-4895-873D-14978D9A4717}"/>
              </a:ext>
            </a:extLst>
          </p:cNvPr>
          <p:cNvSpPr>
            <a:spLocks noGrp="1"/>
          </p:cNvSpPr>
          <p:nvPr>
            <p:ph type="sldNum" sz="quarter" idx="12"/>
          </p:nvPr>
        </p:nvSpPr>
        <p:spPr/>
        <p:txBody>
          <a:bodyPr/>
          <a:lstStyle/>
          <a:p>
            <a:fld id="{D9C2F5FE-6322-4A34-8E0D-4943980EE4D3}" type="slidenum">
              <a:rPr lang="en-US" smtClean="0"/>
              <a:t>‹#›</a:t>
            </a:fld>
            <a:endParaRPr lang="en-US"/>
          </a:p>
        </p:txBody>
      </p:sp>
    </p:spTree>
    <p:extLst>
      <p:ext uri="{BB962C8B-B14F-4D97-AF65-F5344CB8AC3E}">
        <p14:creationId xmlns:p14="http://schemas.microsoft.com/office/powerpoint/2010/main" val="661350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2C91-08B2-4654-8175-B08E658C6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F6056A-30A4-4303-9446-4BE2265BEC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732BB-777D-4E28-A19D-9A2D4545C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DFA01-53CD-45FD-AFF2-BE32A3BB2836}"/>
              </a:ext>
            </a:extLst>
          </p:cNvPr>
          <p:cNvSpPr>
            <a:spLocks noGrp="1"/>
          </p:cNvSpPr>
          <p:nvPr>
            <p:ph type="dt" sz="half" idx="10"/>
          </p:nvPr>
        </p:nvSpPr>
        <p:spPr/>
        <p:txBody>
          <a:bodyPr/>
          <a:lstStyle/>
          <a:p>
            <a:fld id="{9991EC13-E576-44EE-B51E-0FF91FE57D6D}" type="datetimeFigureOut">
              <a:rPr lang="en-US" smtClean="0"/>
              <a:t>2/17/2025</a:t>
            </a:fld>
            <a:endParaRPr lang="en-US"/>
          </a:p>
        </p:txBody>
      </p:sp>
      <p:sp>
        <p:nvSpPr>
          <p:cNvPr id="6" name="Footer Placeholder 5">
            <a:extLst>
              <a:ext uri="{FF2B5EF4-FFF2-40B4-BE49-F238E27FC236}">
                <a16:creationId xmlns:a16="http://schemas.microsoft.com/office/drawing/2014/main" id="{110B2247-18FA-4C6E-A188-5D0D61BE1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875E8F-A55A-4162-9BA0-EF3956D4D242}"/>
              </a:ext>
            </a:extLst>
          </p:cNvPr>
          <p:cNvSpPr>
            <a:spLocks noGrp="1"/>
          </p:cNvSpPr>
          <p:nvPr>
            <p:ph type="sldNum" sz="quarter" idx="12"/>
          </p:nvPr>
        </p:nvSpPr>
        <p:spPr/>
        <p:txBody>
          <a:bodyPr/>
          <a:lstStyle/>
          <a:p>
            <a:fld id="{D9C2F5FE-6322-4A34-8E0D-4943980EE4D3}" type="slidenum">
              <a:rPr lang="en-US" smtClean="0"/>
              <a:t>‹#›</a:t>
            </a:fld>
            <a:endParaRPr lang="en-US"/>
          </a:p>
        </p:txBody>
      </p:sp>
    </p:spTree>
    <p:extLst>
      <p:ext uri="{BB962C8B-B14F-4D97-AF65-F5344CB8AC3E}">
        <p14:creationId xmlns:p14="http://schemas.microsoft.com/office/powerpoint/2010/main" val="3376273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251D-5D41-448E-A0C8-1D400E725E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AE84CD-94CC-4459-A508-480F3096EE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D2210E-DF73-460F-B816-2B6C1276EB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6B76B7-7264-4C68-BAA7-E8F3305E99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47346D-BE52-4B97-BEB6-E50F8FCDA8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D8BAC6-AC80-463D-9622-FE7BFB2100F3}"/>
              </a:ext>
            </a:extLst>
          </p:cNvPr>
          <p:cNvSpPr>
            <a:spLocks noGrp="1"/>
          </p:cNvSpPr>
          <p:nvPr>
            <p:ph type="dt" sz="half" idx="10"/>
          </p:nvPr>
        </p:nvSpPr>
        <p:spPr/>
        <p:txBody>
          <a:bodyPr/>
          <a:lstStyle/>
          <a:p>
            <a:fld id="{9991EC13-E576-44EE-B51E-0FF91FE57D6D}" type="datetimeFigureOut">
              <a:rPr lang="en-US" smtClean="0"/>
              <a:t>2/17/2025</a:t>
            </a:fld>
            <a:endParaRPr lang="en-US"/>
          </a:p>
        </p:txBody>
      </p:sp>
      <p:sp>
        <p:nvSpPr>
          <p:cNvPr id="8" name="Footer Placeholder 7">
            <a:extLst>
              <a:ext uri="{FF2B5EF4-FFF2-40B4-BE49-F238E27FC236}">
                <a16:creationId xmlns:a16="http://schemas.microsoft.com/office/drawing/2014/main" id="{D7D809E1-61F5-49FA-8D34-B1DED15465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7A46E1-89B9-4146-A727-95B1FDAB3566}"/>
              </a:ext>
            </a:extLst>
          </p:cNvPr>
          <p:cNvSpPr>
            <a:spLocks noGrp="1"/>
          </p:cNvSpPr>
          <p:nvPr>
            <p:ph type="sldNum" sz="quarter" idx="12"/>
          </p:nvPr>
        </p:nvSpPr>
        <p:spPr/>
        <p:txBody>
          <a:bodyPr/>
          <a:lstStyle/>
          <a:p>
            <a:fld id="{D9C2F5FE-6322-4A34-8E0D-4943980EE4D3}" type="slidenum">
              <a:rPr lang="en-US" smtClean="0"/>
              <a:t>‹#›</a:t>
            </a:fld>
            <a:endParaRPr lang="en-US"/>
          </a:p>
        </p:txBody>
      </p:sp>
    </p:spTree>
    <p:extLst>
      <p:ext uri="{BB962C8B-B14F-4D97-AF65-F5344CB8AC3E}">
        <p14:creationId xmlns:p14="http://schemas.microsoft.com/office/powerpoint/2010/main" val="3924826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A9A6-DDCB-43BF-883C-AEE99334AF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64B3A5-CE82-428A-BFDA-B7FC03BAEE17}"/>
              </a:ext>
            </a:extLst>
          </p:cNvPr>
          <p:cNvSpPr>
            <a:spLocks noGrp="1"/>
          </p:cNvSpPr>
          <p:nvPr>
            <p:ph type="dt" sz="half" idx="10"/>
          </p:nvPr>
        </p:nvSpPr>
        <p:spPr/>
        <p:txBody>
          <a:bodyPr/>
          <a:lstStyle/>
          <a:p>
            <a:fld id="{9991EC13-E576-44EE-B51E-0FF91FE57D6D}" type="datetimeFigureOut">
              <a:rPr lang="en-US" smtClean="0"/>
              <a:t>2/17/2025</a:t>
            </a:fld>
            <a:endParaRPr lang="en-US"/>
          </a:p>
        </p:txBody>
      </p:sp>
      <p:sp>
        <p:nvSpPr>
          <p:cNvPr id="4" name="Footer Placeholder 3">
            <a:extLst>
              <a:ext uri="{FF2B5EF4-FFF2-40B4-BE49-F238E27FC236}">
                <a16:creationId xmlns:a16="http://schemas.microsoft.com/office/drawing/2014/main" id="{682E5B4D-7A1F-4026-B0A2-667FA3B82B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0D1E5E-0BB2-42E3-A255-DF2450A8AD61}"/>
              </a:ext>
            </a:extLst>
          </p:cNvPr>
          <p:cNvSpPr>
            <a:spLocks noGrp="1"/>
          </p:cNvSpPr>
          <p:nvPr>
            <p:ph type="sldNum" sz="quarter" idx="12"/>
          </p:nvPr>
        </p:nvSpPr>
        <p:spPr/>
        <p:txBody>
          <a:bodyPr/>
          <a:lstStyle/>
          <a:p>
            <a:fld id="{D9C2F5FE-6322-4A34-8E0D-4943980EE4D3}" type="slidenum">
              <a:rPr lang="en-US" smtClean="0"/>
              <a:t>‹#›</a:t>
            </a:fld>
            <a:endParaRPr lang="en-US"/>
          </a:p>
        </p:txBody>
      </p:sp>
    </p:spTree>
    <p:extLst>
      <p:ext uri="{BB962C8B-B14F-4D97-AF65-F5344CB8AC3E}">
        <p14:creationId xmlns:p14="http://schemas.microsoft.com/office/powerpoint/2010/main" val="1791630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5ED8E-24D3-4F4E-8157-B889F470BF44}"/>
              </a:ext>
            </a:extLst>
          </p:cNvPr>
          <p:cNvSpPr>
            <a:spLocks noGrp="1"/>
          </p:cNvSpPr>
          <p:nvPr>
            <p:ph type="dt" sz="half" idx="10"/>
          </p:nvPr>
        </p:nvSpPr>
        <p:spPr/>
        <p:txBody>
          <a:bodyPr/>
          <a:lstStyle/>
          <a:p>
            <a:fld id="{9991EC13-E576-44EE-B51E-0FF91FE57D6D}" type="datetimeFigureOut">
              <a:rPr lang="en-US" smtClean="0"/>
              <a:t>2/17/2025</a:t>
            </a:fld>
            <a:endParaRPr lang="en-US"/>
          </a:p>
        </p:txBody>
      </p:sp>
      <p:sp>
        <p:nvSpPr>
          <p:cNvPr id="3" name="Footer Placeholder 2">
            <a:extLst>
              <a:ext uri="{FF2B5EF4-FFF2-40B4-BE49-F238E27FC236}">
                <a16:creationId xmlns:a16="http://schemas.microsoft.com/office/drawing/2014/main" id="{09B03FA3-2818-4C47-AE2C-97A8D8FEE4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E8F800-54AB-4D87-BE02-D25269D41886}"/>
              </a:ext>
            </a:extLst>
          </p:cNvPr>
          <p:cNvSpPr>
            <a:spLocks noGrp="1"/>
          </p:cNvSpPr>
          <p:nvPr>
            <p:ph type="sldNum" sz="quarter" idx="12"/>
          </p:nvPr>
        </p:nvSpPr>
        <p:spPr/>
        <p:txBody>
          <a:bodyPr/>
          <a:lstStyle/>
          <a:p>
            <a:fld id="{D9C2F5FE-6322-4A34-8E0D-4943980EE4D3}" type="slidenum">
              <a:rPr lang="en-US" smtClean="0"/>
              <a:t>‹#›</a:t>
            </a:fld>
            <a:endParaRPr lang="en-US"/>
          </a:p>
        </p:txBody>
      </p:sp>
    </p:spTree>
    <p:extLst>
      <p:ext uri="{BB962C8B-B14F-4D97-AF65-F5344CB8AC3E}">
        <p14:creationId xmlns:p14="http://schemas.microsoft.com/office/powerpoint/2010/main" val="3153493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083FA-5470-471B-902D-78BC35683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58B986-9B2A-4190-86F7-525B6F0C9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016525-C36E-4452-84EF-FF6BCDD14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DA9DBB-231D-4164-96A5-EB9A0CAF9A38}"/>
              </a:ext>
            </a:extLst>
          </p:cNvPr>
          <p:cNvSpPr>
            <a:spLocks noGrp="1"/>
          </p:cNvSpPr>
          <p:nvPr>
            <p:ph type="dt" sz="half" idx="10"/>
          </p:nvPr>
        </p:nvSpPr>
        <p:spPr/>
        <p:txBody>
          <a:bodyPr/>
          <a:lstStyle/>
          <a:p>
            <a:fld id="{9991EC13-E576-44EE-B51E-0FF91FE57D6D}" type="datetimeFigureOut">
              <a:rPr lang="en-US" smtClean="0"/>
              <a:t>2/17/2025</a:t>
            </a:fld>
            <a:endParaRPr lang="en-US"/>
          </a:p>
        </p:txBody>
      </p:sp>
      <p:sp>
        <p:nvSpPr>
          <p:cNvPr id="6" name="Footer Placeholder 5">
            <a:extLst>
              <a:ext uri="{FF2B5EF4-FFF2-40B4-BE49-F238E27FC236}">
                <a16:creationId xmlns:a16="http://schemas.microsoft.com/office/drawing/2014/main" id="{2985D1D4-0026-4667-83BB-B69075690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C3B22-5986-4C66-9582-DF65D4D33BBD}"/>
              </a:ext>
            </a:extLst>
          </p:cNvPr>
          <p:cNvSpPr>
            <a:spLocks noGrp="1"/>
          </p:cNvSpPr>
          <p:nvPr>
            <p:ph type="sldNum" sz="quarter" idx="12"/>
          </p:nvPr>
        </p:nvSpPr>
        <p:spPr/>
        <p:txBody>
          <a:bodyPr/>
          <a:lstStyle/>
          <a:p>
            <a:fld id="{D9C2F5FE-6322-4A34-8E0D-4943980EE4D3}" type="slidenum">
              <a:rPr lang="en-US" smtClean="0"/>
              <a:t>‹#›</a:t>
            </a:fld>
            <a:endParaRPr lang="en-US"/>
          </a:p>
        </p:txBody>
      </p:sp>
    </p:spTree>
    <p:extLst>
      <p:ext uri="{BB962C8B-B14F-4D97-AF65-F5344CB8AC3E}">
        <p14:creationId xmlns:p14="http://schemas.microsoft.com/office/powerpoint/2010/main" val="82754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784E-4F71-4914-86B5-7E67FAC58A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CBAE0-A893-458E-9286-6506366675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69A7DF-88A9-44AB-9267-F3ECDC0DF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EB1B6C-F958-48BF-8B69-7FDC5A6D2F02}"/>
              </a:ext>
            </a:extLst>
          </p:cNvPr>
          <p:cNvSpPr>
            <a:spLocks noGrp="1"/>
          </p:cNvSpPr>
          <p:nvPr>
            <p:ph type="dt" sz="half" idx="10"/>
          </p:nvPr>
        </p:nvSpPr>
        <p:spPr/>
        <p:txBody>
          <a:bodyPr/>
          <a:lstStyle/>
          <a:p>
            <a:fld id="{9991EC13-E576-44EE-B51E-0FF91FE57D6D}" type="datetimeFigureOut">
              <a:rPr lang="en-US" smtClean="0"/>
              <a:t>2/17/2025</a:t>
            </a:fld>
            <a:endParaRPr lang="en-US"/>
          </a:p>
        </p:txBody>
      </p:sp>
      <p:sp>
        <p:nvSpPr>
          <p:cNvPr id="6" name="Footer Placeholder 5">
            <a:extLst>
              <a:ext uri="{FF2B5EF4-FFF2-40B4-BE49-F238E27FC236}">
                <a16:creationId xmlns:a16="http://schemas.microsoft.com/office/drawing/2014/main" id="{6F29A898-9095-45E5-8CB0-F2D2D3DE5A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C9EE2-A18E-406B-983D-3913CF71A78B}"/>
              </a:ext>
            </a:extLst>
          </p:cNvPr>
          <p:cNvSpPr>
            <a:spLocks noGrp="1"/>
          </p:cNvSpPr>
          <p:nvPr>
            <p:ph type="sldNum" sz="quarter" idx="12"/>
          </p:nvPr>
        </p:nvSpPr>
        <p:spPr/>
        <p:txBody>
          <a:bodyPr/>
          <a:lstStyle/>
          <a:p>
            <a:fld id="{D9C2F5FE-6322-4A34-8E0D-4943980EE4D3}" type="slidenum">
              <a:rPr lang="en-US" smtClean="0"/>
              <a:t>‹#›</a:t>
            </a:fld>
            <a:endParaRPr lang="en-US"/>
          </a:p>
        </p:txBody>
      </p:sp>
    </p:spTree>
    <p:extLst>
      <p:ext uri="{BB962C8B-B14F-4D97-AF65-F5344CB8AC3E}">
        <p14:creationId xmlns:p14="http://schemas.microsoft.com/office/powerpoint/2010/main" val="1330163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2E64-C132-4277-AF05-A57E177D9B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20BFCE-2C2F-4F4E-933D-35EA24F250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5B509-3EE0-45B7-85AF-682CB5E0D764}"/>
              </a:ext>
            </a:extLst>
          </p:cNvPr>
          <p:cNvSpPr>
            <a:spLocks noGrp="1"/>
          </p:cNvSpPr>
          <p:nvPr>
            <p:ph type="dt" sz="half" idx="10"/>
          </p:nvPr>
        </p:nvSpPr>
        <p:spPr/>
        <p:txBody>
          <a:bodyPr/>
          <a:lstStyle/>
          <a:p>
            <a:fld id="{9991EC13-E576-44EE-B51E-0FF91FE57D6D}" type="datetimeFigureOut">
              <a:rPr lang="en-US" smtClean="0"/>
              <a:t>2/17/2025</a:t>
            </a:fld>
            <a:endParaRPr lang="en-US"/>
          </a:p>
        </p:txBody>
      </p:sp>
      <p:sp>
        <p:nvSpPr>
          <p:cNvPr id="5" name="Footer Placeholder 4">
            <a:extLst>
              <a:ext uri="{FF2B5EF4-FFF2-40B4-BE49-F238E27FC236}">
                <a16:creationId xmlns:a16="http://schemas.microsoft.com/office/drawing/2014/main" id="{0AC9FFBF-1BEB-45B7-8F6D-F8F81D7E2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C16ED-C850-4E1E-8253-8F7467427E2B}"/>
              </a:ext>
            </a:extLst>
          </p:cNvPr>
          <p:cNvSpPr>
            <a:spLocks noGrp="1"/>
          </p:cNvSpPr>
          <p:nvPr>
            <p:ph type="sldNum" sz="quarter" idx="12"/>
          </p:nvPr>
        </p:nvSpPr>
        <p:spPr/>
        <p:txBody>
          <a:bodyPr/>
          <a:lstStyle/>
          <a:p>
            <a:fld id="{D9C2F5FE-6322-4A34-8E0D-4943980EE4D3}" type="slidenum">
              <a:rPr lang="en-US" smtClean="0"/>
              <a:t>‹#›</a:t>
            </a:fld>
            <a:endParaRPr lang="en-US"/>
          </a:p>
        </p:txBody>
      </p:sp>
    </p:spTree>
    <p:extLst>
      <p:ext uri="{BB962C8B-B14F-4D97-AF65-F5344CB8AC3E}">
        <p14:creationId xmlns:p14="http://schemas.microsoft.com/office/powerpoint/2010/main" val="380712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5CEFFE-BD1C-450A-9D09-F9AE329E33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6D9334-DCFB-4690-A971-C5D5F6B2D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EB343-B1B0-4A79-A2EF-EA7A5A1C4E62}"/>
              </a:ext>
            </a:extLst>
          </p:cNvPr>
          <p:cNvSpPr>
            <a:spLocks noGrp="1"/>
          </p:cNvSpPr>
          <p:nvPr>
            <p:ph type="dt" sz="half" idx="10"/>
          </p:nvPr>
        </p:nvSpPr>
        <p:spPr/>
        <p:txBody>
          <a:bodyPr/>
          <a:lstStyle/>
          <a:p>
            <a:fld id="{9991EC13-E576-44EE-B51E-0FF91FE57D6D}" type="datetimeFigureOut">
              <a:rPr lang="en-US" smtClean="0"/>
              <a:t>2/17/2025</a:t>
            </a:fld>
            <a:endParaRPr lang="en-US"/>
          </a:p>
        </p:txBody>
      </p:sp>
      <p:sp>
        <p:nvSpPr>
          <p:cNvPr id="5" name="Footer Placeholder 4">
            <a:extLst>
              <a:ext uri="{FF2B5EF4-FFF2-40B4-BE49-F238E27FC236}">
                <a16:creationId xmlns:a16="http://schemas.microsoft.com/office/drawing/2014/main" id="{10315259-E74A-4AB5-9FD9-D74A6FB73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C96A0-88F7-4F12-9155-C02B32BC7611}"/>
              </a:ext>
            </a:extLst>
          </p:cNvPr>
          <p:cNvSpPr>
            <a:spLocks noGrp="1"/>
          </p:cNvSpPr>
          <p:nvPr>
            <p:ph type="sldNum" sz="quarter" idx="12"/>
          </p:nvPr>
        </p:nvSpPr>
        <p:spPr/>
        <p:txBody>
          <a:bodyPr/>
          <a:lstStyle/>
          <a:p>
            <a:fld id="{D9C2F5FE-6322-4A34-8E0D-4943980EE4D3}" type="slidenum">
              <a:rPr lang="en-US" smtClean="0"/>
              <a:t>‹#›</a:t>
            </a:fld>
            <a:endParaRPr lang="en-US"/>
          </a:p>
        </p:txBody>
      </p:sp>
    </p:spTree>
    <p:extLst>
      <p:ext uri="{BB962C8B-B14F-4D97-AF65-F5344CB8AC3E}">
        <p14:creationId xmlns:p14="http://schemas.microsoft.com/office/powerpoint/2010/main" val="1076719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8A368-20D2-4CCF-8869-637A795402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6ABB2A-68B2-4E11-8050-8162E64912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8498D-E4E3-44EF-AA54-A29393F704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1EC13-E576-44EE-B51E-0FF91FE57D6D}" type="datetimeFigureOut">
              <a:rPr lang="en-US" smtClean="0"/>
              <a:t>2/17/2025</a:t>
            </a:fld>
            <a:endParaRPr lang="en-US"/>
          </a:p>
        </p:txBody>
      </p:sp>
      <p:sp>
        <p:nvSpPr>
          <p:cNvPr id="5" name="Footer Placeholder 4">
            <a:extLst>
              <a:ext uri="{FF2B5EF4-FFF2-40B4-BE49-F238E27FC236}">
                <a16:creationId xmlns:a16="http://schemas.microsoft.com/office/drawing/2014/main" id="{39E9472E-983F-4A79-B615-7F57485A4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193F5A-B53E-49FC-8DCE-52AAA880E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C2F5FE-6322-4A34-8E0D-4943980EE4D3}" type="slidenum">
              <a:rPr lang="en-US" smtClean="0"/>
              <a:t>‹#›</a:t>
            </a:fld>
            <a:endParaRPr lang="en-US"/>
          </a:p>
        </p:txBody>
      </p:sp>
    </p:spTree>
    <p:extLst>
      <p:ext uri="{BB962C8B-B14F-4D97-AF65-F5344CB8AC3E}">
        <p14:creationId xmlns:p14="http://schemas.microsoft.com/office/powerpoint/2010/main" val="12501105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26EA89E-465E-4AFE-A150-B50B0FDFA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96" r="18696"/>
          <a:stretch/>
        </p:blipFill>
        <p:spPr bwMode="auto">
          <a:xfrm>
            <a:off x="4559968" y="10"/>
            <a:ext cx="7632032"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7" name="Freeform: Shape 136">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p:cNvSpPr>
            <a:spLocks noGrp="1"/>
          </p:cNvSpPr>
          <p:nvPr>
            <p:ph type="ctrTitle"/>
          </p:nvPr>
        </p:nvSpPr>
        <p:spPr>
          <a:xfrm>
            <a:off x="765051" y="662399"/>
            <a:ext cx="3409200" cy="2148177"/>
          </a:xfrm>
        </p:spPr>
        <p:txBody>
          <a:bodyPr vert="horz" lIns="91440" tIns="45720" rIns="91440" bIns="45720" rtlCol="0" anchor="t">
            <a:noAutofit/>
          </a:bodyPr>
          <a:lstStyle/>
          <a:p>
            <a:r>
              <a:rPr lang="en-US" sz="3200" b="1" dirty="0"/>
              <a:t>Physical &amp; psychological factors affecting the female collegiate lacrosse athlete &amp; performance</a:t>
            </a:r>
            <a:br>
              <a:rPr lang="en-US" sz="1800" dirty="0">
                <a:effectLst/>
                <a:latin typeface="Calibri" panose="020F0502020204030204" pitchFamily="34" charset="0"/>
                <a:ea typeface="Calibri" panose="020F0502020204030204" pitchFamily="34" charset="0"/>
              </a:rPr>
            </a:br>
            <a:br>
              <a:rPr lang="en-US" sz="3200" b="1" dirty="0"/>
            </a:br>
            <a:endParaRPr lang="en-US" sz="3200" b="1" dirty="0"/>
          </a:p>
        </p:txBody>
      </p:sp>
      <p:sp>
        <p:nvSpPr>
          <p:cNvPr id="3" name="Subtitle 2"/>
          <p:cNvSpPr>
            <a:spLocks noGrp="1"/>
          </p:cNvSpPr>
          <p:nvPr>
            <p:ph type="subTitle" idx="1"/>
          </p:nvPr>
        </p:nvSpPr>
        <p:spPr>
          <a:xfrm>
            <a:off x="765051" y="3080084"/>
            <a:ext cx="3736004" cy="3050716"/>
          </a:xfrm>
        </p:spPr>
        <p:txBody>
          <a:bodyPr vert="horz" lIns="91440" tIns="45720" rIns="91440" bIns="45720" rtlCol="0">
            <a:normAutofit fontScale="77500" lnSpcReduction="20000"/>
          </a:bodyPr>
          <a:lstStyle/>
          <a:p>
            <a:pPr algn="l"/>
            <a:endParaRPr lang="en-US" sz="2000" b="1" dirty="0">
              <a:solidFill>
                <a:schemeClr val="tx1">
                  <a:alpha val="60000"/>
                </a:schemeClr>
              </a:solidFill>
            </a:endParaRPr>
          </a:p>
          <a:p>
            <a:pPr algn="l"/>
            <a:endParaRPr lang="en-US" sz="2000" b="1" dirty="0">
              <a:solidFill>
                <a:schemeClr val="tx1">
                  <a:alpha val="60000"/>
                </a:schemeClr>
              </a:solidFill>
            </a:endParaRPr>
          </a:p>
          <a:p>
            <a:pPr algn="l"/>
            <a:endParaRPr lang="en-US" sz="2000" b="1" dirty="0">
              <a:solidFill>
                <a:schemeClr val="tx1">
                  <a:alpha val="60000"/>
                </a:schemeClr>
              </a:solidFill>
            </a:endParaRPr>
          </a:p>
          <a:p>
            <a:pPr algn="l"/>
            <a:r>
              <a:rPr lang="en-US" sz="2000" b="1" dirty="0">
                <a:solidFill>
                  <a:schemeClr val="tx1">
                    <a:lumMod val="95000"/>
                    <a:lumOff val="5000"/>
                    <a:alpha val="60000"/>
                  </a:schemeClr>
                </a:solidFill>
              </a:rPr>
              <a:t>Paula Parker, EdD, CMPC®</a:t>
            </a:r>
          </a:p>
          <a:p>
            <a:pPr algn="l"/>
            <a:r>
              <a:rPr lang="en-US" sz="2000" dirty="0">
                <a:solidFill>
                  <a:schemeClr val="tx1">
                    <a:lumMod val="95000"/>
                    <a:lumOff val="5000"/>
                    <a:alpha val="60000"/>
                  </a:schemeClr>
                </a:solidFill>
              </a:rPr>
              <a:t>Department of Exercise Science</a:t>
            </a:r>
          </a:p>
          <a:p>
            <a:pPr algn="l"/>
            <a:endParaRPr lang="en-US" sz="2000" dirty="0">
              <a:solidFill>
                <a:schemeClr val="tx1">
                  <a:lumMod val="95000"/>
                  <a:lumOff val="5000"/>
                  <a:alpha val="60000"/>
                </a:schemeClr>
              </a:solidFill>
            </a:endParaRPr>
          </a:p>
          <a:p>
            <a:pPr algn="l"/>
            <a:r>
              <a:rPr lang="en-US" sz="2100" b="1" dirty="0">
                <a:solidFill>
                  <a:schemeClr val="tx1">
                    <a:lumMod val="95000"/>
                    <a:lumOff val="5000"/>
                    <a:alpha val="60000"/>
                  </a:schemeClr>
                </a:solidFill>
              </a:rPr>
              <a:t>Abby Cooley, MSPH Candidate</a:t>
            </a:r>
          </a:p>
          <a:p>
            <a:pPr marL="0" marR="0" algn="l"/>
            <a:r>
              <a:rPr lang="en-US" sz="2100" dirty="0">
                <a:solidFill>
                  <a:schemeClr val="tx1">
                    <a:lumMod val="95000"/>
                    <a:lumOff val="5000"/>
                    <a:alpha val="60000"/>
                  </a:schemeClr>
                </a:solidFill>
              </a:rPr>
              <a:t>Campbell University School of Osteopathic Medicine, Class of 2028</a:t>
            </a:r>
          </a:p>
          <a:p>
            <a:pPr marL="0" marR="0" algn="l"/>
            <a:r>
              <a:rPr lang="en-US" sz="2100" dirty="0">
                <a:solidFill>
                  <a:schemeClr val="tx1">
                    <a:lumMod val="95000"/>
                    <a:lumOff val="5000"/>
                    <a:alpha val="60000"/>
                  </a:schemeClr>
                </a:solidFill>
              </a:rPr>
              <a:t>Behavioral Health &amp; Wellness Manager: Campbell Community Care Clinic</a:t>
            </a:r>
          </a:p>
          <a:p>
            <a:pPr algn="l"/>
            <a:endParaRPr lang="en-US" sz="2000" dirty="0">
              <a:solidFill>
                <a:schemeClr val="tx1">
                  <a:alpha val="60000"/>
                </a:schemeClr>
              </a:solidFill>
            </a:endParaRPr>
          </a:p>
        </p:txBody>
      </p:sp>
      <p:sp>
        <p:nvSpPr>
          <p:cNvPr id="16" name="AutoShape 6" descr="Image result for go camels image">
            <a:extLst>
              <a:ext uri="{FF2B5EF4-FFF2-40B4-BE49-F238E27FC236}">
                <a16:creationId xmlns:a16="http://schemas.microsoft.com/office/drawing/2014/main" id="{5308D76F-DDCB-4044-AB31-2BBDA6A0C0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55CCA58-EB48-4C64-AED5-85B59C2ECDE7}"/>
              </a:ext>
            </a:extLst>
          </p:cNvPr>
          <p:cNvGraphicFramePr>
            <a:graphicFrameLocks/>
          </p:cNvGraphicFramePr>
          <p:nvPr/>
        </p:nvGraphicFramePr>
        <p:xfrm>
          <a:off x="1" y="0"/>
          <a:ext cx="3845994" cy="261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DAE96235-C5FE-4850-8865-FE90A759503D}"/>
              </a:ext>
            </a:extLst>
          </p:cNvPr>
          <p:cNvGraphicFramePr>
            <a:graphicFrameLocks/>
          </p:cNvGraphicFramePr>
          <p:nvPr/>
        </p:nvGraphicFramePr>
        <p:xfrm>
          <a:off x="3845995" y="0"/>
          <a:ext cx="3602459" cy="2616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AAC9FE73-6EAB-409D-8FB7-78E136A08574}"/>
              </a:ext>
            </a:extLst>
          </p:cNvPr>
          <p:cNvGraphicFramePr>
            <a:graphicFrameLocks/>
          </p:cNvGraphicFramePr>
          <p:nvPr/>
        </p:nvGraphicFramePr>
        <p:xfrm>
          <a:off x="7448454" y="0"/>
          <a:ext cx="3643814" cy="2616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EEC51FD8-287E-477A-8B9C-D438F0B07809}"/>
              </a:ext>
            </a:extLst>
          </p:cNvPr>
          <p:cNvGraphicFramePr>
            <a:graphicFrameLocks/>
          </p:cNvGraphicFramePr>
          <p:nvPr/>
        </p:nvGraphicFramePr>
        <p:xfrm>
          <a:off x="-1781" y="2635300"/>
          <a:ext cx="3845994" cy="262466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BF052568-BF88-4100-8CED-725560CAF62B}"/>
              </a:ext>
            </a:extLst>
          </p:cNvPr>
          <p:cNvGraphicFramePr>
            <a:graphicFrameLocks/>
          </p:cNvGraphicFramePr>
          <p:nvPr/>
        </p:nvGraphicFramePr>
        <p:xfrm>
          <a:off x="3757242" y="2597733"/>
          <a:ext cx="3779963" cy="262466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E38496D1-3FFF-463F-8140-B74FB539FE20}"/>
              </a:ext>
            </a:extLst>
          </p:cNvPr>
          <p:cNvGraphicFramePr>
            <a:graphicFrameLocks/>
          </p:cNvGraphicFramePr>
          <p:nvPr/>
        </p:nvGraphicFramePr>
        <p:xfrm>
          <a:off x="7399276" y="2616199"/>
          <a:ext cx="3742170" cy="2624667"/>
        </p:xfrm>
        <a:graphic>
          <a:graphicData uri="http://schemas.openxmlformats.org/drawingml/2006/chart">
            <c:chart xmlns:c="http://schemas.openxmlformats.org/drawingml/2006/chart" xmlns:r="http://schemas.openxmlformats.org/officeDocument/2006/relationships" r:id="rId8"/>
          </a:graphicData>
        </a:graphic>
      </p:graphicFrame>
      <p:sp>
        <p:nvSpPr>
          <p:cNvPr id="16" name="Left Brace 15"/>
          <p:cNvSpPr/>
          <p:nvPr/>
        </p:nvSpPr>
        <p:spPr>
          <a:xfrm rot="5400000">
            <a:off x="1339952" y="-203069"/>
            <a:ext cx="305049" cy="16927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e 19"/>
          <p:cNvSpPr/>
          <p:nvPr/>
        </p:nvSpPr>
        <p:spPr>
          <a:xfrm rot="5400000">
            <a:off x="8742536" y="-203068"/>
            <a:ext cx="305049" cy="16927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p:cNvSpPr/>
          <p:nvPr/>
        </p:nvSpPr>
        <p:spPr>
          <a:xfrm rot="5400000">
            <a:off x="5164754" y="-225328"/>
            <a:ext cx="305049" cy="16927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p:cNvSpPr/>
          <p:nvPr/>
        </p:nvSpPr>
        <p:spPr>
          <a:xfrm rot="5400000">
            <a:off x="1315948" y="2244898"/>
            <a:ext cx="305049" cy="16927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e 23"/>
          <p:cNvSpPr/>
          <p:nvPr/>
        </p:nvSpPr>
        <p:spPr>
          <a:xfrm rot="5400000">
            <a:off x="5175558" y="2244898"/>
            <a:ext cx="305049" cy="16927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p:cNvSpPr/>
          <p:nvPr/>
        </p:nvSpPr>
        <p:spPr>
          <a:xfrm rot="5400000">
            <a:off x="8747129" y="2225455"/>
            <a:ext cx="305049" cy="16927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8762436" y="2723243"/>
            <a:ext cx="274434" cy="307777"/>
          </a:xfrm>
          <a:prstGeom prst="rect">
            <a:avLst/>
          </a:prstGeom>
          <a:noFill/>
        </p:spPr>
        <p:txBody>
          <a:bodyPr wrap="none" rtlCol="0">
            <a:spAutoFit/>
          </a:bodyPr>
          <a:lstStyle/>
          <a:p>
            <a:r>
              <a:rPr lang="en-US" sz="1400" dirty="0"/>
              <a:t>*</a:t>
            </a:r>
          </a:p>
        </p:txBody>
      </p:sp>
      <p:sp>
        <p:nvSpPr>
          <p:cNvPr id="27" name="TextBox 26"/>
          <p:cNvSpPr txBox="1"/>
          <p:nvPr/>
        </p:nvSpPr>
        <p:spPr>
          <a:xfrm>
            <a:off x="10458162" y="4438483"/>
            <a:ext cx="274434" cy="307777"/>
          </a:xfrm>
          <a:prstGeom prst="rect">
            <a:avLst/>
          </a:prstGeom>
          <a:noFill/>
        </p:spPr>
        <p:txBody>
          <a:bodyPr wrap="none" rtlCol="0">
            <a:spAutoFit/>
          </a:bodyPr>
          <a:lstStyle/>
          <a:p>
            <a:r>
              <a:rPr lang="en-US" sz="1400" dirty="0"/>
              <a:t>*</a:t>
            </a:r>
          </a:p>
        </p:txBody>
      </p:sp>
      <p:sp>
        <p:nvSpPr>
          <p:cNvPr id="28" name="TextBox 27"/>
          <p:cNvSpPr txBox="1"/>
          <p:nvPr/>
        </p:nvSpPr>
        <p:spPr>
          <a:xfrm>
            <a:off x="5180061" y="277056"/>
            <a:ext cx="274434" cy="307777"/>
          </a:xfrm>
          <a:prstGeom prst="rect">
            <a:avLst/>
          </a:prstGeom>
          <a:noFill/>
        </p:spPr>
        <p:txBody>
          <a:bodyPr wrap="none" rtlCol="0">
            <a:spAutoFit/>
          </a:bodyPr>
          <a:lstStyle/>
          <a:p>
            <a:r>
              <a:rPr lang="en-US" sz="1400" dirty="0"/>
              <a:t>*</a:t>
            </a:r>
          </a:p>
        </p:txBody>
      </p:sp>
      <p:sp>
        <p:nvSpPr>
          <p:cNvPr id="29" name="TextBox 28"/>
          <p:cNvSpPr txBox="1"/>
          <p:nvPr/>
        </p:nvSpPr>
        <p:spPr>
          <a:xfrm>
            <a:off x="3203080" y="1822284"/>
            <a:ext cx="274434" cy="307777"/>
          </a:xfrm>
          <a:prstGeom prst="rect">
            <a:avLst/>
          </a:prstGeom>
          <a:noFill/>
        </p:spPr>
        <p:txBody>
          <a:bodyPr wrap="none" rtlCol="0">
            <a:spAutoFit/>
          </a:bodyPr>
          <a:lstStyle/>
          <a:p>
            <a:r>
              <a:rPr lang="en-US" sz="1400" dirty="0"/>
              <a:t>*</a:t>
            </a:r>
          </a:p>
        </p:txBody>
      </p:sp>
      <p:sp>
        <p:nvSpPr>
          <p:cNvPr id="30" name="TextBox 29"/>
          <p:cNvSpPr txBox="1"/>
          <p:nvPr/>
        </p:nvSpPr>
        <p:spPr>
          <a:xfrm>
            <a:off x="8767388" y="277055"/>
            <a:ext cx="274434" cy="307777"/>
          </a:xfrm>
          <a:prstGeom prst="rect">
            <a:avLst/>
          </a:prstGeom>
          <a:noFill/>
        </p:spPr>
        <p:txBody>
          <a:bodyPr wrap="none" rtlCol="0">
            <a:spAutoFit/>
          </a:bodyPr>
          <a:lstStyle/>
          <a:p>
            <a:r>
              <a:rPr lang="en-US" sz="1400" dirty="0"/>
              <a:t>*</a:t>
            </a:r>
          </a:p>
        </p:txBody>
      </p:sp>
      <p:sp>
        <p:nvSpPr>
          <p:cNvPr id="31" name="TextBox 30"/>
          <p:cNvSpPr txBox="1"/>
          <p:nvPr/>
        </p:nvSpPr>
        <p:spPr>
          <a:xfrm>
            <a:off x="5197317" y="2723244"/>
            <a:ext cx="274434" cy="307777"/>
          </a:xfrm>
          <a:prstGeom prst="rect">
            <a:avLst/>
          </a:prstGeom>
          <a:noFill/>
        </p:spPr>
        <p:txBody>
          <a:bodyPr wrap="none" rtlCol="0">
            <a:spAutoFit/>
          </a:bodyPr>
          <a:lstStyle/>
          <a:p>
            <a:r>
              <a:rPr lang="en-US" sz="1400" dirty="0"/>
              <a:t>*</a:t>
            </a:r>
          </a:p>
        </p:txBody>
      </p:sp>
      <p:sp>
        <p:nvSpPr>
          <p:cNvPr id="32" name="TextBox 31"/>
          <p:cNvSpPr txBox="1"/>
          <p:nvPr/>
        </p:nvSpPr>
        <p:spPr>
          <a:xfrm>
            <a:off x="3203080" y="4438484"/>
            <a:ext cx="274434" cy="307777"/>
          </a:xfrm>
          <a:prstGeom prst="rect">
            <a:avLst/>
          </a:prstGeom>
          <a:noFill/>
        </p:spPr>
        <p:txBody>
          <a:bodyPr wrap="none" rtlCol="0">
            <a:spAutoFit/>
          </a:bodyPr>
          <a:lstStyle/>
          <a:p>
            <a:r>
              <a:rPr lang="en-US" sz="1400" dirty="0"/>
              <a:t>*</a:t>
            </a:r>
          </a:p>
        </p:txBody>
      </p:sp>
      <p:sp>
        <p:nvSpPr>
          <p:cNvPr id="33" name="TextBox 32"/>
          <p:cNvSpPr txBox="1"/>
          <p:nvPr/>
        </p:nvSpPr>
        <p:spPr>
          <a:xfrm>
            <a:off x="6838471" y="1822284"/>
            <a:ext cx="210603" cy="307777"/>
          </a:xfrm>
          <a:prstGeom prst="rect">
            <a:avLst/>
          </a:prstGeom>
          <a:noFill/>
        </p:spPr>
        <p:txBody>
          <a:bodyPr wrap="square" rtlCol="0">
            <a:spAutoFit/>
          </a:bodyPr>
          <a:lstStyle/>
          <a:p>
            <a:r>
              <a:rPr lang="en-US" sz="1400" dirty="0"/>
              <a:t>*</a:t>
            </a:r>
          </a:p>
        </p:txBody>
      </p:sp>
      <p:sp>
        <p:nvSpPr>
          <p:cNvPr id="34" name="TextBox 33"/>
          <p:cNvSpPr txBox="1"/>
          <p:nvPr/>
        </p:nvSpPr>
        <p:spPr>
          <a:xfrm>
            <a:off x="10458162" y="1822283"/>
            <a:ext cx="274434" cy="307777"/>
          </a:xfrm>
          <a:prstGeom prst="rect">
            <a:avLst/>
          </a:prstGeom>
          <a:noFill/>
        </p:spPr>
        <p:txBody>
          <a:bodyPr wrap="none" rtlCol="0">
            <a:spAutoFit/>
          </a:bodyPr>
          <a:lstStyle/>
          <a:p>
            <a:r>
              <a:rPr lang="en-US" sz="1400" dirty="0"/>
              <a:t>*</a:t>
            </a:r>
          </a:p>
        </p:txBody>
      </p:sp>
      <p:sp>
        <p:nvSpPr>
          <p:cNvPr id="35" name="TextBox 34"/>
          <p:cNvSpPr txBox="1"/>
          <p:nvPr/>
        </p:nvSpPr>
        <p:spPr>
          <a:xfrm>
            <a:off x="6943772" y="4438484"/>
            <a:ext cx="274434" cy="307777"/>
          </a:xfrm>
          <a:prstGeom prst="rect">
            <a:avLst/>
          </a:prstGeom>
          <a:noFill/>
        </p:spPr>
        <p:txBody>
          <a:bodyPr wrap="none" rtlCol="0">
            <a:spAutoFit/>
          </a:bodyPr>
          <a:lstStyle/>
          <a:p>
            <a:r>
              <a:rPr lang="en-US" sz="1400" dirty="0"/>
              <a:t>*</a:t>
            </a:r>
          </a:p>
        </p:txBody>
      </p:sp>
      <p:sp>
        <p:nvSpPr>
          <p:cNvPr id="36" name="TextBox 35"/>
          <p:cNvSpPr txBox="1"/>
          <p:nvPr/>
        </p:nvSpPr>
        <p:spPr>
          <a:xfrm>
            <a:off x="1331255" y="2723245"/>
            <a:ext cx="274434" cy="307777"/>
          </a:xfrm>
          <a:prstGeom prst="rect">
            <a:avLst/>
          </a:prstGeom>
          <a:noFill/>
        </p:spPr>
        <p:txBody>
          <a:bodyPr wrap="none" rtlCol="0">
            <a:spAutoFit/>
          </a:bodyPr>
          <a:lstStyle/>
          <a:p>
            <a:r>
              <a:rPr lang="en-US" sz="1400" dirty="0"/>
              <a:t>*</a:t>
            </a:r>
          </a:p>
        </p:txBody>
      </p:sp>
      <p:sp>
        <p:nvSpPr>
          <p:cNvPr id="37" name="TextBox 36"/>
          <p:cNvSpPr txBox="1"/>
          <p:nvPr/>
        </p:nvSpPr>
        <p:spPr>
          <a:xfrm>
            <a:off x="1361681" y="280421"/>
            <a:ext cx="274434" cy="307777"/>
          </a:xfrm>
          <a:prstGeom prst="rect">
            <a:avLst/>
          </a:prstGeom>
          <a:noFill/>
        </p:spPr>
        <p:txBody>
          <a:bodyPr wrap="none" rtlCol="0">
            <a:spAutoFit/>
          </a:bodyPr>
          <a:lstStyle/>
          <a:p>
            <a:r>
              <a:rPr lang="en-US" sz="1400" dirty="0"/>
              <a:t>*</a:t>
            </a:r>
          </a:p>
        </p:txBody>
      </p:sp>
      <p:sp>
        <p:nvSpPr>
          <p:cNvPr id="39" name="TextBox 25"/>
          <p:cNvSpPr txBox="1"/>
          <p:nvPr/>
        </p:nvSpPr>
        <p:spPr>
          <a:xfrm>
            <a:off x="5393468" y="1256302"/>
            <a:ext cx="274434" cy="307777"/>
          </a:xfrm>
          <a:prstGeom prst="rect">
            <a:avLst/>
          </a:prstGeom>
          <a:noFill/>
        </p:spPr>
        <p:txBody>
          <a:bodyPr wrap="none" rtlCol="0">
            <a:spAutoFit/>
          </a:bodyPr>
          <a:lstStyle/>
          <a:p>
            <a:pPr marL="0" marR="0">
              <a:spcBef>
                <a:spcPts val="0"/>
              </a:spcBef>
              <a:spcAft>
                <a:spcPts val="0"/>
              </a:spcAft>
            </a:pPr>
            <a:r>
              <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Box 25"/>
          <p:cNvSpPr txBox="1"/>
          <p:nvPr/>
        </p:nvSpPr>
        <p:spPr>
          <a:xfrm>
            <a:off x="8995927" y="1256303"/>
            <a:ext cx="274434" cy="307777"/>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25"/>
          <p:cNvSpPr txBox="1"/>
          <p:nvPr/>
        </p:nvSpPr>
        <p:spPr>
          <a:xfrm>
            <a:off x="8705175" y="4130706"/>
            <a:ext cx="274434" cy="307777"/>
          </a:xfrm>
          <a:prstGeom prst="rect">
            <a:avLst/>
          </a:prstGeom>
          <a:noFill/>
        </p:spPr>
        <p:txBody>
          <a:bodyPr wrap="none" rtlCol="0">
            <a:spAutoFit/>
          </a:bodyPr>
          <a:lstStyle/>
          <a:p>
            <a:pPr marL="0" marR="0">
              <a:spcBef>
                <a:spcPts val="0"/>
              </a:spcBef>
              <a:spcAft>
                <a:spcPts val="0"/>
              </a:spcAft>
            </a:pPr>
            <a:r>
              <a:rPr lang="en-US" sz="14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Left Brace 43"/>
          <p:cNvSpPr/>
          <p:nvPr/>
        </p:nvSpPr>
        <p:spPr>
          <a:xfrm rot="5400000">
            <a:off x="5361510" y="1156348"/>
            <a:ext cx="305049" cy="10567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Left Brace 44"/>
          <p:cNvSpPr/>
          <p:nvPr/>
        </p:nvSpPr>
        <p:spPr>
          <a:xfrm rot="5400000">
            <a:off x="8963525" y="1168528"/>
            <a:ext cx="305049" cy="100246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1637364" y="2506601"/>
            <a:ext cx="8294640" cy="307777"/>
          </a:xfrm>
          <a:prstGeom prst="rect">
            <a:avLst/>
          </a:prstGeom>
          <a:noFill/>
        </p:spPr>
        <p:txBody>
          <a:bodyPr wrap="square" lIns="91440" tIns="45720" rIns="91440" bIns="45720" rtlCol="0" anchor="t">
            <a:spAutoFit/>
          </a:bodyPr>
          <a:lstStyle/>
          <a:p>
            <a:r>
              <a:rPr lang="en-US" sz="1400" dirty="0"/>
              <a:t>* indicates a difference (p &lt; 0.05) between training and games.   † indicates differences from attackers (p &lt; .05).</a:t>
            </a:r>
            <a:endParaRPr lang="en-US" dirty="0"/>
          </a:p>
        </p:txBody>
      </p:sp>
      <p:sp>
        <p:nvSpPr>
          <p:cNvPr id="18" name="TextBox 17">
            <a:extLst>
              <a:ext uri="{FF2B5EF4-FFF2-40B4-BE49-F238E27FC236}">
                <a16:creationId xmlns:a16="http://schemas.microsoft.com/office/drawing/2014/main" id="{B7ED67C5-58E1-4C5E-B716-894971619D05}"/>
              </a:ext>
            </a:extLst>
          </p:cNvPr>
          <p:cNvSpPr txBox="1"/>
          <p:nvPr/>
        </p:nvSpPr>
        <p:spPr>
          <a:xfrm>
            <a:off x="9267946" y="5091215"/>
            <a:ext cx="2428947" cy="1477328"/>
          </a:xfrm>
          <a:prstGeom prst="rect">
            <a:avLst/>
          </a:prstGeom>
          <a:noFill/>
        </p:spPr>
        <p:txBody>
          <a:bodyPr wrap="square" rtlCol="0">
            <a:spAutoFit/>
          </a:bodyPr>
          <a:lstStyle/>
          <a:p>
            <a:r>
              <a:rPr lang="en-US" sz="1800" b="1" dirty="0">
                <a:solidFill>
                  <a:srgbClr val="000000"/>
                </a:solidFill>
                <a:effectLst/>
                <a:latin typeface="Times New Roman" panose="02020603050405020304" pitchFamily="18" charset="0"/>
                <a:ea typeface="ヒラギノ角ゴ Pro W3"/>
              </a:rPr>
              <a:t>Zone 1 &lt;60% MSS</a:t>
            </a:r>
          </a:p>
          <a:p>
            <a:r>
              <a:rPr lang="en-US" b="1" dirty="0">
                <a:solidFill>
                  <a:srgbClr val="000000"/>
                </a:solidFill>
                <a:latin typeface="Times New Roman" panose="02020603050405020304" pitchFamily="18" charset="0"/>
                <a:ea typeface="ヒラギノ角ゴ Pro W3"/>
              </a:rPr>
              <a:t>Z</a:t>
            </a:r>
            <a:r>
              <a:rPr lang="en-US" sz="1800" b="1" dirty="0">
                <a:solidFill>
                  <a:srgbClr val="000000"/>
                </a:solidFill>
                <a:effectLst/>
                <a:latin typeface="Times New Roman" panose="02020603050405020304" pitchFamily="18" charset="0"/>
                <a:ea typeface="ヒラギノ角ゴ Pro W3"/>
              </a:rPr>
              <a:t>one 2 60-69% MSS</a:t>
            </a:r>
          </a:p>
          <a:p>
            <a:r>
              <a:rPr lang="en-US" b="1" dirty="0">
                <a:solidFill>
                  <a:srgbClr val="000000"/>
                </a:solidFill>
                <a:latin typeface="Times New Roman" panose="02020603050405020304" pitchFamily="18" charset="0"/>
                <a:ea typeface="ヒラギノ角ゴ Pro W3"/>
              </a:rPr>
              <a:t>Z</a:t>
            </a:r>
            <a:r>
              <a:rPr lang="en-US" sz="1800" b="1" dirty="0">
                <a:solidFill>
                  <a:srgbClr val="000000"/>
                </a:solidFill>
                <a:effectLst/>
                <a:latin typeface="Times New Roman" panose="02020603050405020304" pitchFamily="18" charset="0"/>
                <a:ea typeface="ヒラギノ角ゴ Pro W3"/>
              </a:rPr>
              <a:t>one 3 70-79% MSS</a:t>
            </a:r>
          </a:p>
          <a:p>
            <a:r>
              <a:rPr lang="en-US" b="1" dirty="0">
                <a:solidFill>
                  <a:srgbClr val="000000"/>
                </a:solidFill>
                <a:latin typeface="Times New Roman" panose="02020603050405020304" pitchFamily="18" charset="0"/>
                <a:ea typeface="ヒラギノ角ゴ Pro W3"/>
              </a:rPr>
              <a:t>Z</a:t>
            </a:r>
            <a:r>
              <a:rPr lang="en-US" sz="1800" b="1" dirty="0">
                <a:solidFill>
                  <a:srgbClr val="000000"/>
                </a:solidFill>
                <a:effectLst/>
                <a:latin typeface="Times New Roman" panose="02020603050405020304" pitchFamily="18" charset="0"/>
                <a:ea typeface="ヒラギノ角ゴ Pro W3"/>
              </a:rPr>
              <a:t>one 4 80-89% MSS</a:t>
            </a:r>
          </a:p>
          <a:p>
            <a:r>
              <a:rPr lang="en-US" b="1" dirty="0">
                <a:solidFill>
                  <a:srgbClr val="000000"/>
                </a:solidFill>
                <a:latin typeface="Times New Roman" panose="02020603050405020304" pitchFamily="18" charset="0"/>
                <a:ea typeface="ヒラギノ角ゴ Pro W3"/>
              </a:rPr>
              <a:t>Z</a:t>
            </a:r>
            <a:r>
              <a:rPr lang="en-US" sz="1800" b="1" dirty="0">
                <a:solidFill>
                  <a:srgbClr val="000000"/>
                </a:solidFill>
                <a:effectLst/>
                <a:latin typeface="Times New Roman" panose="02020603050405020304" pitchFamily="18" charset="0"/>
                <a:ea typeface="ヒラギノ角ゴ Pro W3"/>
              </a:rPr>
              <a:t>one 5 ≥90% MSS.</a:t>
            </a:r>
            <a:endParaRPr lang="en-US" b="1" dirty="0"/>
          </a:p>
        </p:txBody>
      </p:sp>
      <p:pic>
        <p:nvPicPr>
          <p:cNvPr id="10" name="Picture 9"/>
          <p:cNvPicPr>
            <a:picLocks noChangeAspect="1"/>
          </p:cNvPicPr>
          <p:nvPr/>
        </p:nvPicPr>
        <p:blipFill>
          <a:blip r:embed="rId9"/>
          <a:stretch>
            <a:fillRect/>
          </a:stretch>
        </p:blipFill>
        <p:spPr>
          <a:xfrm>
            <a:off x="407985" y="5143227"/>
            <a:ext cx="5426489" cy="1680413"/>
          </a:xfrm>
          <a:prstGeom prst="rect">
            <a:avLst/>
          </a:prstGeom>
          <a:ln w="12700">
            <a:solidFill>
              <a:schemeClr val="accent2"/>
            </a:solidFill>
          </a:ln>
        </p:spPr>
      </p:pic>
    </p:spTree>
    <p:extLst>
      <p:ext uri="{BB962C8B-B14F-4D97-AF65-F5344CB8AC3E}">
        <p14:creationId xmlns:p14="http://schemas.microsoft.com/office/powerpoint/2010/main" val="1858796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3D0635-8AB9-BEA6-9DBE-27D08364F494}"/>
              </a:ext>
            </a:extLst>
          </p:cNvPr>
          <p:cNvPicPr>
            <a:picLocks noChangeAspect="1"/>
          </p:cNvPicPr>
          <p:nvPr/>
        </p:nvPicPr>
        <p:blipFill rotWithShape="1">
          <a:blip r:embed="rId3"/>
          <a:srcRect l="18519" t="2621" r="20278" b="-56"/>
          <a:stretch/>
        </p:blipFill>
        <p:spPr>
          <a:xfrm>
            <a:off x="0" y="0"/>
            <a:ext cx="7666955" cy="6858000"/>
          </a:xfrm>
          <a:prstGeom prst="rect">
            <a:avLst/>
          </a:prstGeom>
        </p:spPr>
      </p:pic>
      <p:pic>
        <p:nvPicPr>
          <p:cNvPr id="3" name="Picture 2"/>
          <p:cNvPicPr>
            <a:picLocks noChangeAspect="1"/>
          </p:cNvPicPr>
          <p:nvPr/>
        </p:nvPicPr>
        <p:blipFill>
          <a:blip r:embed="rId4"/>
          <a:stretch>
            <a:fillRect/>
          </a:stretch>
        </p:blipFill>
        <p:spPr>
          <a:xfrm>
            <a:off x="6293268" y="1747722"/>
            <a:ext cx="5898732" cy="4845758"/>
          </a:xfrm>
          <a:prstGeom prst="rect">
            <a:avLst/>
          </a:prstGeom>
        </p:spPr>
      </p:pic>
      <p:pic>
        <p:nvPicPr>
          <p:cNvPr id="4" name="Picture 3"/>
          <p:cNvPicPr>
            <a:picLocks noChangeAspect="1"/>
          </p:cNvPicPr>
          <p:nvPr/>
        </p:nvPicPr>
        <p:blipFill>
          <a:blip r:embed="rId5"/>
          <a:stretch>
            <a:fillRect/>
          </a:stretch>
        </p:blipFill>
        <p:spPr>
          <a:xfrm>
            <a:off x="63569" y="5108183"/>
            <a:ext cx="4929797" cy="1566447"/>
          </a:xfrm>
          <a:prstGeom prst="rect">
            <a:avLst/>
          </a:prstGeom>
          <a:ln w="19050">
            <a:solidFill>
              <a:schemeClr val="accent2"/>
            </a:solidFill>
          </a:ln>
        </p:spPr>
      </p:pic>
      <p:pic>
        <p:nvPicPr>
          <p:cNvPr id="5" name="Picture 4">
            <a:extLst>
              <a:ext uri="{FF2B5EF4-FFF2-40B4-BE49-F238E27FC236}">
                <a16:creationId xmlns:a16="http://schemas.microsoft.com/office/drawing/2014/main" id="{91B88A8B-056A-4302-98CF-4189A6B10903}"/>
              </a:ext>
            </a:extLst>
          </p:cNvPr>
          <p:cNvPicPr>
            <a:picLocks noChangeAspect="1"/>
          </p:cNvPicPr>
          <p:nvPr/>
        </p:nvPicPr>
        <p:blipFill>
          <a:blip r:embed="rId6"/>
          <a:stretch>
            <a:fillRect/>
          </a:stretch>
        </p:blipFill>
        <p:spPr>
          <a:xfrm>
            <a:off x="6400800" y="885411"/>
            <a:ext cx="3740727" cy="433707"/>
          </a:xfrm>
          <a:prstGeom prst="rect">
            <a:avLst/>
          </a:prstGeom>
        </p:spPr>
      </p:pic>
    </p:spTree>
    <p:extLst>
      <p:ext uri="{BB962C8B-B14F-4D97-AF65-F5344CB8AC3E}">
        <p14:creationId xmlns:p14="http://schemas.microsoft.com/office/powerpoint/2010/main" val="3852088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B6F6A-7AFD-4C51-9E04-B8B83ABCFF1F}"/>
              </a:ext>
            </a:extLst>
          </p:cNvPr>
          <p:cNvPicPr>
            <a:picLocks noChangeAspect="1"/>
          </p:cNvPicPr>
          <p:nvPr/>
        </p:nvPicPr>
        <p:blipFill>
          <a:blip r:embed="rId3"/>
          <a:stretch>
            <a:fillRect/>
          </a:stretch>
        </p:blipFill>
        <p:spPr>
          <a:xfrm>
            <a:off x="92792" y="1961468"/>
            <a:ext cx="3866699" cy="2935064"/>
          </a:xfrm>
          <a:prstGeom prst="rect">
            <a:avLst/>
          </a:prstGeom>
        </p:spPr>
      </p:pic>
      <p:graphicFrame>
        <p:nvGraphicFramePr>
          <p:cNvPr id="4" name="Table 3">
            <a:extLst>
              <a:ext uri="{FF2B5EF4-FFF2-40B4-BE49-F238E27FC236}">
                <a16:creationId xmlns:a16="http://schemas.microsoft.com/office/drawing/2014/main" id="{B2B3DE70-5372-4388-B660-37F080E3465E}"/>
              </a:ext>
            </a:extLst>
          </p:cNvPr>
          <p:cNvGraphicFramePr>
            <a:graphicFrameLocks noGrp="1"/>
          </p:cNvGraphicFramePr>
          <p:nvPr>
            <p:extLst>
              <p:ext uri="{D42A27DB-BD31-4B8C-83A1-F6EECF244321}">
                <p14:modId xmlns:p14="http://schemas.microsoft.com/office/powerpoint/2010/main" val="2586903657"/>
              </p:ext>
            </p:extLst>
          </p:nvPr>
        </p:nvGraphicFramePr>
        <p:xfrm>
          <a:off x="4064820" y="995115"/>
          <a:ext cx="7938135" cy="4867770"/>
        </p:xfrm>
        <a:graphic>
          <a:graphicData uri="http://schemas.openxmlformats.org/drawingml/2006/table">
            <a:tbl>
              <a:tblPr firstRow="1" firstCol="1" bandRow="1">
                <a:tableStyleId>{69012ECD-51FC-41F1-AA8D-1B2483CD663E}</a:tableStyleId>
              </a:tblPr>
              <a:tblGrid>
                <a:gridCol w="3234088">
                  <a:extLst>
                    <a:ext uri="{9D8B030D-6E8A-4147-A177-3AD203B41FA5}">
                      <a16:colId xmlns:a16="http://schemas.microsoft.com/office/drawing/2014/main" val="3155695471"/>
                    </a:ext>
                  </a:extLst>
                </a:gridCol>
                <a:gridCol w="1537335">
                  <a:extLst>
                    <a:ext uri="{9D8B030D-6E8A-4147-A177-3AD203B41FA5}">
                      <a16:colId xmlns:a16="http://schemas.microsoft.com/office/drawing/2014/main" val="849382441"/>
                    </a:ext>
                  </a:extLst>
                </a:gridCol>
                <a:gridCol w="1684421">
                  <a:extLst>
                    <a:ext uri="{9D8B030D-6E8A-4147-A177-3AD203B41FA5}">
                      <a16:colId xmlns:a16="http://schemas.microsoft.com/office/drawing/2014/main" val="1372793106"/>
                    </a:ext>
                  </a:extLst>
                </a:gridCol>
                <a:gridCol w="1482291">
                  <a:extLst>
                    <a:ext uri="{9D8B030D-6E8A-4147-A177-3AD203B41FA5}">
                      <a16:colId xmlns:a16="http://schemas.microsoft.com/office/drawing/2014/main" val="3750270282"/>
                    </a:ext>
                  </a:extLst>
                </a:gridCol>
              </a:tblGrid>
              <a:tr h="432142">
                <a:tc>
                  <a:txBody>
                    <a:bodyPr/>
                    <a:lstStyle/>
                    <a:p>
                      <a:pPr marL="0" marR="0" algn="ctr">
                        <a:lnSpc>
                          <a:spcPct val="200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OC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Effect Size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399901"/>
                  </a:ext>
                </a:extLst>
              </a:tr>
              <a:tr h="432142">
                <a:tc>
                  <a:txBody>
                    <a:bodyPr/>
                    <a:lstStyle/>
                    <a:p>
                      <a:pPr marL="0" marR="0">
                        <a:lnSpc>
                          <a:spcPct val="200000"/>
                        </a:lnSpc>
                        <a:spcBef>
                          <a:spcPts val="0"/>
                        </a:spcBef>
                        <a:spcAft>
                          <a:spcPts val="0"/>
                        </a:spcAft>
                      </a:pPr>
                      <a:r>
                        <a:rPr lang="en-US" sz="1800" dirty="0">
                          <a:effectLst/>
                        </a:rPr>
                        <a:t>PT (min)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49.94 (12.2)*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67.42 (7.8)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0.653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0428499"/>
                  </a:ext>
                </a:extLst>
              </a:tr>
              <a:tr h="432142">
                <a:tc>
                  <a:txBody>
                    <a:bodyPr/>
                    <a:lstStyle/>
                    <a:p>
                      <a:pPr marL="0" marR="0">
                        <a:lnSpc>
                          <a:spcPct val="200000"/>
                        </a:lnSpc>
                        <a:spcBef>
                          <a:spcPts val="0"/>
                        </a:spcBef>
                        <a:spcAft>
                          <a:spcPts val="0"/>
                        </a:spcAft>
                      </a:pPr>
                      <a:r>
                        <a:rPr lang="en-US" sz="1800" dirty="0">
                          <a:effectLst/>
                        </a:rPr>
                        <a:t>Total Distance (m/min 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145.54 (26.7)*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100.78 (8.0)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0.713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2785618"/>
                  </a:ext>
                </a:extLst>
              </a:tr>
              <a:tr h="621525">
                <a:tc>
                  <a:txBody>
                    <a:bodyPr/>
                    <a:lstStyle/>
                    <a:p>
                      <a:pPr marL="0" marR="0">
                        <a:lnSpc>
                          <a:spcPct val="200000"/>
                        </a:lnSpc>
                        <a:spcBef>
                          <a:spcPts val="0"/>
                        </a:spcBef>
                        <a:spcAft>
                          <a:spcPts val="0"/>
                        </a:spcAft>
                      </a:pPr>
                      <a:r>
                        <a:rPr lang="en-US" sz="1800" dirty="0">
                          <a:effectLst/>
                        </a:rPr>
                        <a:t>Distance Rate (m/min/min 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1.15 (0.2)*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0.85 (0.1)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0.701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8947809"/>
                  </a:ext>
                </a:extLst>
              </a:tr>
              <a:tr h="432142">
                <a:tc>
                  <a:txBody>
                    <a:bodyPr/>
                    <a:lstStyle/>
                    <a:p>
                      <a:pPr marL="0" marR="0">
                        <a:lnSpc>
                          <a:spcPct val="200000"/>
                        </a:lnSpc>
                        <a:spcBef>
                          <a:spcPts val="0"/>
                        </a:spcBef>
                        <a:spcAft>
                          <a:spcPts val="0"/>
                        </a:spcAft>
                      </a:pPr>
                      <a:r>
                        <a:rPr lang="en-US" sz="1800" dirty="0">
                          <a:effectLst/>
                        </a:rPr>
                        <a:t>HI Distance (m/min 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10.85 (2.9)*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7.82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0.803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5598394"/>
                  </a:ext>
                </a:extLst>
              </a:tr>
              <a:tr h="432142">
                <a:tc>
                  <a:txBody>
                    <a:bodyPr/>
                    <a:lstStyle/>
                    <a:p>
                      <a:pPr marL="0" marR="0">
                        <a:lnSpc>
                          <a:spcPct val="200000"/>
                        </a:lnSpc>
                        <a:spcBef>
                          <a:spcPts val="0"/>
                        </a:spcBef>
                        <a:spcAft>
                          <a:spcPts val="0"/>
                        </a:spcAft>
                      </a:pPr>
                      <a:r>
                        <a:rPr lang="en-US" sz="1800" dirty="0">
                          <a:effectLst/>
                        </a:rPr>
                        <a:t>HI Sprints (num/min 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0.12 (0.5)*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0.09 (0.6)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0.495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4535434"/>
                  </a:ext>
                </a:extLst>
              </a:tr>
              <a:tr h="432142">
                <a:tc>
                  <a:txBody>
                    <a:bodyPr/>
                    <a:lstStyle/>
                    <a:p>
                      <a:pPr marL="0" marR="0">
                        <a:lnSpc>
                          <a:spcPct val="200000"/>
                        </a:lnSpc>
                        <a:spcBef>
                          <a:spcPts val="0"/>
                        </a:spcBef>
                        <a:spcAft>
                          <a:spcPts val="0"/>
                        </a:spcAft>
                      </a:pPr>
                      <a:r>
                        <a:rPr lang="en-US" sz="1800" dirty="0">
                          <a:effectLst/>
                        </a:rPr>
                        <a:t>MED (m/min 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215.69 (32.6)*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155.38 (13.5)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0.731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6276433"/>
                  </a:ext>
                </a:extLst>
              </a:tr>
              <a:tr h="432142">
                <a:tc>
                  <a:txBody>
                    <a:bodyPr/>
                    <a:lstStyle/>
                    <a:p>
                      <a:pPr marL="0" marR="0">
                        <a:lnSpc>
                          <a:spcPct val="200000"/>
                        </a:lnSpc>
                        <a:spcBef>
                          <a:spcPts val="0"/>
                        </a:spcBef>
                        <a:spcAft>
                          <a:spcPts val="0"/>
                        </a:spcAft>
                      </a:pPr>
                      <a:r>
                        <a:rPr lang="en-US" sz="1800" dirty="0">
                          <a:effectLst/>
                        </a:rPr>
                        <a:t>Accelerations (num/min 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4.41 (0.5)*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3.57 (0.3)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0.829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0761691"/>
                  </a:ext>
                </a:extLst>
              </a:tr>
              <a:tr h="432142">
                <a:tc>
                  <a:txBody>
                    <a:bodyPr/>
                    <a:lstStyle/>
                    <a:p>
                      <a:pPr marL="0" marR="0">
                        <a:lnSpc>
                          <a:spcPct val="200000"/>
                        </a:lnSpc>
                        <a:spcBef>
                          <a:spcPts val="0"/>
                        </a:spcBef>
                        <a:spcAft>
                          <a:spcPts val="0"/>
                        </a:spcAft>
                      </a:pPr>
                      <a:r>
                        <a:rPr lang="en-US" sz="1800" dirty="0">
                          <a:effectLst/>
                        </a:rPr>
                        <a:t>Decelerations (num/min 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1.01 (0.2)*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0.74 (0.1)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0.833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988593"/>
                  </a:ext>
                </a:extLst>
              </a:tr>
              <a:tr h="432142">
                <a:tc>
                  <a:txBody>
                    <a:bodyPr/>
                    <a:lstStyle/>
                    <a:p>
                      <a:pPr marL="0" marR="0">
                        <a:lnSpc>
                          <a:spcPct val="200000"/>
                        </a:lnSpc>
                        <a:spcBef>
                          <a:spcPts val="0"/>
                        </a:spcBef>
                        <a:spcAft>
                          <a:spcPts val="0"/>
                        </a:spcAft>
                      </a:pPr>
                      <a:r>
                        <a:rPr lang="en-US" sz="1800" dirty="0">
                          <a:effectLst/>
                        </a:rPr>
                        <a:t>TRIMP (AU/min 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11.60 (5.2)*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6.96 (1.4)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0.445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3237903"/>
                  </a:ext>
                </a:extLst>
              </a:tr>
            </a:tbl>
          </a:graphicData>
        </a:graphic>
      </p:graphicFrame>
    </p:spTree>
    <p:extLst>
      <p:ext uri="{BB962C8B-B14F-4D97-AF65-F5344CB8AC3E}">
        <p14:creationId xmlns:p14="http://schemas.microsoft.com/office/powerpoint/2010/main" val="2120216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9CC0C-22F0-46E3-5F16-0ABC3A94D803}"/>
              </a:ext>
            </a:extLst>
          </p:cNvPr>
          <p:cNvSpPr>
            <a:spLocks noGrp="1"/>
          </p:cNvSpPr>
          <p:nvPr>
            <p:ph type="ctrTitle"/>
          </p:nvPr>
        </p:nvSpPr>
        <p:spPr>
          <a:xfrm>
            <a:off x="248194" y="3899263"/>
            <a:ext cx="2947906" cy="2387600"/>
          </a:xfrm>
        </p:spPr>
        <p:txBody>
          <a:bodyPr anchor="t">
            <a:normAutofit/>
          </a:bodyPr>
          <a:lstStyle/>
          <a:p>
            <a:r>
              <a:rPr lang="en-US" sz="3200" dirty="0"/>
              <a:t>Subjective Data: </a:t>
            </a:r>
            <a:br>
              <a:rPr lang="en-US" sz="3200" dirty="0"/>
            </a:br>
            <a:r>
              <a:rPr lang="en-US" sz="3200" dirty="0"/>
              <a:t>Daily Wellness Survey</a:t>
            </a:r>
          </a:p>
        </p:txBody>
      </p:sp>
      <p:pic>
        <p:nvPicPr>
          <p:cNvPr id="6" name="Content Placeholder 5" descr="A person lying on the grass with headphones on&#10;&#10;AI-generated content may be incorrect.">
            <a:extLst>
              <a:ext uri="{FF2B5EF4-FFF2-40B4-BE49-F238E27FC236}">
                <a16:creationId xmlns:a16="http://schemas.microsoft.com/office/drawing/2014/main" id="{543B2105-A1C3-A136-15B5-4C0D1E3AFF2D}"/>
              </a:ext>
            </a:extLst>
          </p:cNvPr>
          <p:cNvPicPr>
            <a:picLocks noChangeAspect="1"/>
          </p:cNvPicPr>
          <p:nvPr/>
        </p:nvPicPr>
        <p:blipFill>
          <a:blip r:embed="rId3">
            <a:extLst>
              <a:ext uri="{28A0092B-C50C-407E-A947-70E740481C1C}">
                <a14:useLocalDpi xmlns:a14="http://schemas.microsoft.com/office/drawing/2010/main" val="0"/>
              </a:ext>
            </a:extLst>
          </a:blip>
          <a:srcRect t="14075" r="-1" b="27545"/>
          <a:stretch/>
        </p:blipFill>
        <p:spPr>
          <a:xfrm>
            <a:off x="121128" y="130629"/>
            <a:ext cx="5212862" cy="3429000"/>
          </a:xfrm>
          <a:prstGeom prst="rect">
            <a:avLst/>
          </a:prstGeom>
        </p:spPr>
      </p:pic>
      <p:pic>
        <p:nvPicPr>
          <p:cNvPr id="4" name="Picture 3">
            <a:extLst>
              <a:ext uri="{FF2B5EF4-FFF2-40B4-BE49-F238E27FC236}">
                <a16:creationId xmlns:a16="http://schemas.microsoft.com/office/drawing/2014/main" id="{9426BA2B-D91D-9F20-A9E7-7AF2B78BE7B8}"/>
              </a:ext>
            </a:extLst>
          </p:cNvPr>
          <p:cNvPicPr>
            <a:picLocks noChangeAspect="1"/>
          </p:cNvPicPr>
          <p:nvPr/>
        </p:nvPicPr>
        <p:blipFill>
          <a:blip r:embed="rId4"/>
          <a:srcRect r="4603" b="-3"/>
          <a:stretch/>
        </p:blipFill>
        <p:spPr>
          <a:xfrm>
            <a:off x="3196100" y="940526"/>
            <a:ext cx="8995909" cy="5917474"/>
          </a:xfrm>
          <a:prstGeom prst="rect">
            <a:avLst/>
          </a:prstGeom>
        </p:spPr>
      </p:pic>
    </p:spTree>
    <p:extLst>
      <p:ext uri="{BB962C8B-B14F-4D97-AF65-F5344CB8AC3E}">
        <p14:creationId xmlns:p14="http://schemas.microsoft.com/office/powerpoint/2010/main" val="978665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000807-964B-F4BA-FDA4-0830D8A3D84D}"/>
              </a:ext>
            </a:extLst>
          </p:cNvPr>
          <p:cNvPicPr>
            <a:picLocks noChangeAspect="1"/>
          </p:cNvPicPr>
          <p:nvPr/>
        </p:nvPicPr>
        <p:blipFill>
          <a:blip r:embed="rId2"/>
          <a:stretch>
            <a:fillRect/>
          </a:stretch>
        </p:blipFill>
        <p:spPr>
          <a:xfrm>
            <a:off x="381000" y="200025"/>
            <a:ext cx="11430000" cy="6457950"/>
          </a:xfrm>
          <a:prstGeom prst="rect">
            <a:avLst/>
          </a:prstGeom>
        </p:spPr>
      </p:pic>
      <p:pic>
        <p:nvPicPr>
          <p:cNvPr id="3" name="Picture 2">
            <a:extLst>
              <a:ext uri="{FF2B5EF4-FFF2-40B4-BE49-F238E27FC236}">
                <a16:creationId xmlns:a16="http://schemas.microsoft.com/office/drawing/2014/main" id="{E75BCE56-AEF6-97DC-9A2A-0AE8B6EEA9C0}"/>
              </a:ext>
            </a:extLst>
          </p:cNvPr>
          <p:cNvPicPr>
            <a:picLocks noChangeAspect="1"/>
          </p:cNvPicPr>
          <p:nvPr/>
        </p:nvPicPr>
        <p:blipFill>
          <a:blip r:embed="rId3"/>
          <a:stretch>
            <a:fillRect/>
          </a:stretch>
        </p:blipFill>
        <p:spPr>
          <a:xfrm>
            <a:off x="10672355" y="217442"/>
            <a:ext cx="1402080" cy="1402080"/>
          </a:xfrm>
          <a:prstGeom prst="rect">
            <a:avLst/>
          </a:prstGeom>
        </p:spPr>
      </p:pic>
      <p:pic>
        <p:nvPicPr>
          <p:cNvPr id="1026" name="Picture 2" descr="36,900+ Black Hand Holding Phone Stock Photos, Pictures &amp; Royalty-Free  Images - iStock | Black hand holding phone isolated, Black hand holding  phone on white, Black hand holding phone screen">
            <a:extLst>
              <a:ext uri="{FF2B5EF4-FFF2-40B4-BE49-F238E27FC236}">
                <a16:creationId xmlns:a16="http://schemas.microsoft.com/office/drawing/2014/main" id="{A9CD85B8-4811-DD44-AF5E-BFF1209457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3782" y="200025"/>
            <a:ext cx="2155370" cy="143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105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AB0E3-F467-4633-B95B-DDB6EE40D409}"/>
              </a:ext>
            </a:extLst>
          </p:cNvPr>
          <p:cNvSpPr>
            <a:spLocks noGrp="1"/>
          </p:cNvSpPr>
          <p:nvPr>
            <p:ph type="title"/>
          </p:nvPr>
        </p:nvSpPr>
        <p:spPr>
          <a:xfrm>
            <a:off x="556532" y="643467"/>
            <a:ext cx="11210925" cy="744836"/>
          </a:xfrm>
        </p:spPr>
        <p:txBody>
          <a:bodyPr>
            <a:normAutofit/>
          </a:bodyPr>
          <a:lstStyle/>
          <a:p>
            <a:pPr algn="r"/>
            <a:r>
              <a:rPr lang="en-US" sz="3200" dirty="0">
                <a:solidFill>
                  <a:schemeClr val="bg1"/>
                </a:solidFill>
              </a:rPr>
              <a:t>What about Wellness?</a:t>
            </a:r>
          </a:p>
        </p:txBody>
      </p:sp>
      <p:graphicFrame>
        <p:nvGraphicFramePr>
          <p:cNvPr id="6" name="Table 5">
            <a:extLst>
              <a:ext uri="{FF2B5EF4-FFF2-40B4-BE49-F238E27FC236}">
                <a16:creationId xmlns:a16="http://schemas.microsoft.com/office/drawing/2014/main" id="{01C89B9A-9B7A-49A3-AFB2-8D9DDAA40AFD}"/>
              </a:ext>
            </a:extLst>
          </p:cNvPr>
          <p:cNvGraphicFramePr>
            <a:graphicFrameLocks noGrp="1"/>
          </p:cNvGraphicFramePr>
          <p:nvPr>
            <p:extLst>
              <p:ext uri="{D42A27DB-BD31-4B8C-83A1-F6EECF244321}">
                <p14:modId xmlns:p14="http://schemas.microsoft.com/office/powerpoint/2010/main" val="2287506582"/>
              </p:ext>
            </p:extLst>
          </p:nvPr>
        </p:nvGraphicFramePr>
        <p:xfrm>
          <a:off x="131989" y="327258"/>
          <a:ext cx="11928023" cy="6347638"/>
        </p:xfrm>
        <a:graphic>
          <a:graphicData uri="http://schemas.openxmlformats.org/drawingml/2006/table">
            <a:tbl>
              <a:tblPr firstRow="1" firstCol="1" bandRow="1">
                <a:tableStyleId>{F2DE63D5-997A-4646-A377-4702673A728D}</a:tableStyleId>
              </a:tblPr>
              <a:tblGrid>
                <a:gridCol w="1918493">
                  <a:extLst>
                    <a:ext uri="{9D8B030D-6E8A-4147-A177-3AD203B41FA5}">
                      <a16:colId xmlns:a16="http://schemas.microsoft.com/office/drawing/2014/main" val="3209231500"/>
                    </a:ext>
                  </a:extLst>
                </a:gridCol>
                <a:gridCol w="2001906">
                  <a:extLst>
                    <a:ext uri="{9D8B030D-6E8A-4147-A177-3AD203B41FA5}">
                      <a16:colId xmlns:a16="http://schemas.microsoft.com/office/drawing/2014/main" val="3682353630"/>
                    </a:ext>
                  </a:extLst>
                </a:gridCol>
                <a:gridCol w="2001906">
                  <a:extLst>
                    <a:ext uri="{9D8B030D-6E8A-4147-A177-3AD203B41FA5}">
                      <a16:colId xmlns:a16="http://schemas.microsoft.com/office/drawing/2014/main" val="281862047"/>
                    </a:ext>
                  </a:extLst>
                </a:gridCol>
                <a:gridCol w="2001906">
                  <a:extLst>
                    <a:ext uri="{9D8B030D-6E8A-4147-A177-3AD203B41FA5}">
                      <a16:colId xmlns:a16="http://schemas.microsoft.com/office/drawing/2014/main" val="4215056393"/>
                    </a:ext>
                  </a:extLst>
                </a:gridCol>
                <a:gridCol w="2001906">
                  <a:extLst>
                    <a:ext uri="{9D8B030D-6E8A-4147-A177-3AD203B41FA5}">
                      <a16:colId xmlns:a16="http://schemas.microsoft.com/office/drawing/2014/main" val="3027508164"/>
                    </a:ext>
                  </a:extLst>
                </a:gridCol>
                <a:gridCol w="2001906">
                  <a:extLst>
                    <a:ext uri="{9D8B030D-6E8A-4147-A177-3AD203B41FA5}">
                      <a16:colId xmlns:a16="http://schemas.microsoft.com/office/drawing/2014/main" val="1005298242"/>
                    </a:ext>
                  </a:extLst>
                </a:gridCol>
              </a:tblGrid>
              <a:tr h="577058">
                <a:tc>
                  <a:txBody>
                    <a:bodyPr/>
                    <a:lstStyle/>
                    <a:p>
                      <a:pPr marL="0" marR="0" algn="ctr">
                        <a:lnSpc>
                          <a:spcPct val="107000"/>
                        </a:lnSpc>
                        <a:spcBef>
                          <a:spcPts val="0"/>
                        </a:spcBef>
                        <a:spcAft>
                          <a:spcPts val="0"/>
                        </a:spcAft>
                      </a:pPr>
                      <a:r>
                        <a:rPr lang="en-US" sz="1600" dirty="0">
                          <a:effectLst/>
                        </a:rPr>
                        <a:t>Crouch et al. (2021)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marL="0" marR="0" algn="ctr">
                        <a:lnSpc>
                          <a:spcPct val="107000"/>
                        </a:lnSpc>
                        <a:spcBef>
                          <a:spcPts val="0"/>
                        </a:spcBef>
                        <a:spcAft>
                          <a:spcPts val="0"/>
                        </a:spcAft>
                      </a:pPr>
                      <a:r>
                        <a:rPr lang="en-US" sz="1600" dirty="0">
                          <a:effectLst/>
                        </a:rPr>
                        <a:t>External Training Load Parameter Estimate (associated 95% CI); </a:t>
                      </a:r>
                    </a:p>
                    <a:p>
                      <a:pPr marL="0" marR="0" algn="ctr">
                        <a:lnSpc>
                          <a:spcPct val="107000"/>
                        </a:lnSpc>
                        <a:spcBef>
                          <a:spcPts val="0"/>
                        </a:spcBef>
                        <a:spcAft>
                          <a:spcPts val="0"/>
                        </a:spcAft>
                      </a:pPr>
                      <a:r>
                        <a:rPr lang="en-US" sz="1600" dirty="0">
                          <a:effectLst/>
                        </a:rPr>
                        <a:t>P-value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74261020"/>
                  </a:ext>
                </a:extLst>
              </a:tr>
              <a:tr h="577058">
                <a:tc>
                  <a:txBody>
                    <a:bodyPr/>
                    <a:lstStyle/>
                    <a:p>
                      <a:pPr marL="0" marR="0" algn="ctr">
                        <a:lnSpc>
                          <a:spcPct val="107000"/>
                        </a:lnSpc>
                        <a:spcBef>
                          <a:spcPts val="0"/>
                        </a:spcBef>
                        <a:spcAft>
                          <a:spcPts val="0"/>
                        </a:spcAft>
                      </a:pPr>
                      <a:r>
                        <a:rPr lang="en-US" sz="1600" dirty="0">
                          <a:effectLst/>
                        </a:rPr>
                        <a:t>Effect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b="1" dirty="0">
                          <a:effectLst/>
                        </a:rPr>
                        <a:t>Subjective Wellness Score Comparison**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Distance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b="1" dirty="0">
                          <a:effectLst/>
                        </a:rPr>
                        <a:t>HID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b="1" dirty="0">
                          <a:effectLst/>
                        </a:rPr>
                        <a:t>Distance Rate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b="1" dirty="0">
                          <a:effectLst/>
                        </a:rPr>
                        <a:t>Athlete Load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87527336"/>
                  </a:ext>
                </a:extLst>
              </a:tr>
              <a:tr h="577058">
                <a:tc rowSpan="2">
                  <a:txBody>
                    <a:bodyPr/>
                    <a:lstStyle/>
                    <a:p>
                      <a:pPr marL="0" marR="0" algn="ctr">
                        <a:lnSpc>
                          <a:spcPct val="107000"/>
                        </a:lnSpc>
                        <a:spcBef>
                          <a:spcPts val="0"/>
                        </a:spcBef>
                        <a:spcAft>
                          <a:spcPts val="0"/>
                        </a:spcAft>
                      </a:pPr>
                      <a:r>
                        <a:rPr lang="en-US" sz="1600" dirty="0">
                          <a:effectLst/>
                        </a:rPr>
                        <a:t>Muscle Soreness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100 v.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-40.8 (-236.0, 154.4) 0.6820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-35.3 (-74.9, 4.3)</a:t>
                      </a:r>
                    </a:p>
                    <a:p>
                      <a:pPr marL="0" marR="0" algn="ctr">
                        <a:lnSpc>
                          <a:spcPct val="107000"/>
                        </a:lnSpc>
                        <a:spcBef>
                          <a:spcPts val="0"/>
                        </a:spcBef>
                        <a:spcAft>
                          <a:spcPts val="0"/>
                        </a:spcAft>
                      </a:pPr>
                      <a:r>
                        <a:rPr lang="en-US" sz="1600" dirty="0">
                          <a:effectLst/>
                        </a:rPr>
                        <a:t>0.0806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-0.3 (-3.1, 2.5)</a:t>
                      </a:r>
                    </a:p>
                    <a:p>
                      <a:pPr marL="0" marR="0" algn="ctr">
                        <a:lnSpc>
                          <a:spcPct val="107000"/>
                        </a:lnSpc>
                        <a:spcBef>
                          <a:spcPts val="0"/>
                        </a:spcBef>
                        <a:spcAft>
                          <a:spcPts val="0"/>
                        </a:spcAft>
                      </a:pPr>
                      <a:r>
                        <a:rPr lang="en-US" sz="1600" dirty="0">
                          <a:effectLst/>
                        </a:rPr>
                        <a:t>0.8494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0.7 (-2.8, 4.3)</a:t>
                      </a:r>
                    </a:p>
                    <a:p>
                      <a:pPr marL="0" marR="0" algn="ctr">
                        <a:lnSpc>
                          <a:spcPct val="107000"/>
                        </a:lnSpc>
                        <a:spcBef>
                          <a:spcPts val="0"/>
                        </a:spcBef>
                        <a:spcAft>
                          <a:spcPts val="0"/>
                        </a:spcAft>
                      </a:pPr>
                      <a:r>
                        <a:rPr lang="en-US" sz="1600" dirty="0">
                          <a:effectLst/>
                        </a:rPr>
                        <a:t>0.6836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4841326"/>
                  </a:ext>
                </a:extLst>
              </a:tr>
              <a:tr h="577058">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75 v.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120.7 (-55.4, 296.8)</a:t>
                      </a:r>
                    </a:p>
                    <a:p>
                      <a:pPr marL="0" marR="0" algn="ctr">
                        <a:lnSpc>
                          <a:spcPct val="107000"/>
                        </a:lnSpc>
                        <a:spcBef>
                          <a:spcPts val="0"/>
                        </a:spcBef>
                        <a:spcAft>
                          <a:spcPts val="0"/>
                        </a:spcAft>
                      </a:pPr>
                      <a:r>
                        <a:rPr lang="en-US" sz="1600" dirty="0">
                          <a:effectLst/>
                        </a:rPr>
                        <a:t>0.1790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-22.0 (-57.7, 13.7)</a:t>
                      </a:r>
                    </a:p>
                    <a:p>
                      <a:pPr marL="0" marR="0" algn="ctr">
                        <a:lnSpc>
                          <a:spcPct val="107000"/>
                        </a:lnSpc>
                        <a:spcBef>
                          <a:spcPts val="0"/>
                        </a:spcBef>
                        <a:spcAft>
                          <a:spcPts val="0"/>
                        </a:spcAft>
                      </a:pPr>
                      <a:r>
                        <a:rPr lang="en-US" sz="1600" dirty="0">
                          <a:effectLst/>
                        </a:rPr>
                        <a:t>0.2262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0.0 (-2.5, 2.5)</a:t>
                      </a:r>
                    </a:p>
                    <a:p>
                      <a:pPr marL="0" marR="0" algn="ctr">
                        <a:lnSpc>
                          <a:spcPct val="107000"/>
                        </a:lnSpc>
                        <a:spcBef>
                          <a:spcPts val="0"/>
                        </a:spcBef>
                        <a:spcAft>
                          <a:spcPts val="0"/>
                        </a:spcAft>
                      </a:pPr>
                      <a:r>
                        <a:rPr lang="en-US" sz="1600" dirty="0">
                          <a:effectLst/>
                        </a:rPr>
                        <a:t>0.9964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1.1 (-2.1, 4.3)</a:t>
                      </a:r>
                    </a:p>
                    <a:p>
                      <a:pPr marL="0" marR="0" algn="ctr">
                        <a:lnSpc>
                          <a:spcPct val="107000"/>
                        </a:lnSpc>
                        <a:spcBef>
                          <a:spcPts val="0"/>
                        </a:spcBef>
                        <a:spcAft>
                          <a:spcPts val="0"/>
                        </a:spcAft>
                      </a:pPr>
                      <a:r>
                        <a:rPr lang="en-US" sz="1600" dirty="0">
                          <a:effectLst/>
                        </a:rPr>
                        <a:t>0.5094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6770207"/>
                  </a:ext>
                </a:extLst>
              </a:tr>
              <a:tr h="577058">
                <a:tc rowSpan="2">
                  <a:txBody>
                    <a:bodyPr/>
                    <a:lstStyle/>
                    <a:p>
                      <a:pPr marL="0" marR="0" algn="ctr">
                        <a:lnSpc>
                          <a:spcPct val="107000"/>
                        </a:lnSpc>
                        <a:spcBef>
                          <a:spcPts val="0"/>
                        </a:spcBef>
                        <a:spcAft>
                          <a:spcPts val="0"/>
                        </a:spcAft>
                      </a:pPr>
                      <a:r>
                        <a:rPr lang="en-US" sz="1600" dirty="0">
                          <a:effectLst/>
                        </a:rPr>
                        <a:t>Sleep Quality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marL="0" marR="0" algn="ctr">
                        <a:lnSpc>
                          <a:spcPct val="107000"/>
                        </a:lnSpc>
                        <a:spcBef>
                          <a:spcPts val="0"/>
                        </a:spcBef>
                        <a:spcAft>
                          <a:spcPts val="0"/>
                        </a:spcAft>
                      </a:pPr>
                      <a:r>
                        <a:rPr lang="en-US" sz="1600" dirty="0">
                          <a:effectLst/>
                        </a:rPr>
                        <a:t>100 v.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lnSpc>
                          <a:spcPct val="107000"/>
                        </a:lnSpc>
                        <a:spcBef>
                          <a:spcPts val="0"/>
                        </a:spcBef>
                        <a:spcAft>
                          <a:spcPts val="0"/>
                        </a:spcAft>
                      </a:pPr>
                      <a:r>
                        <a:rPr lang="en-US" sz="1600" dirty="0">
                          <a:effectLst/>
                        </a:rPr>
                        <a:t>303.8  (50.0, 557.6)</a:t>
                      </a:r>
                    </a:p>
                    <a:p>
                      <a:pPr marL="0" marR="0" algn="ctr">
                        <a:lnSpc>
                          <a:spcPct val="107000"/>
                        </a:lnSpc>
                        <a:spcBef>
                          <a:spcPts val="0"/>
                        </a:spcBef>
                        <a:spcAft>
                          <a:spcPts val="0"/>
                        </a:spcAft>
                      </a:pPr>
                      <a:r>
                        <a:rPr lang="en-US" sz="1600" dirty="0">
                          <a:effectLst/>
                        </a:rPr>
                        <a:t>0.0190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lnSpc>
                          <a:spcPct val="107000"/>
                        </a:lnSpc>
                        <a:spcBef>
                          <a:spcPts val="0"/>
                        </a:spcBef>
                        <a:spcAft>
                          <a:spcPts val="0"/>
                        </a:spcAft>
                      </a:pPr>
                      <a:r>
                        <a:rPr lang="en-US" sz="1600" dirty="0">
                          <a:effectLst/>
                        </a:rPr>
                        <a:t>64.2 (12.7, 115.7)</a:t>
                      </a:r>
                    </a:p>
                    <a:p>
                      <a:pPr marL="0" marR="0" algn="ctr">
                        <a:lnSpc>
                          <a:spcPct val="107000"/>
                        </a:lnSpc>
                        <a:spcBef>
                          <a:spcPts val="0"/>
                        </a:spcBef>
                        <a:spcAft>
                          <a:spcPts val="0"/>
                        </a:spcAft>
                      </a:pPr>
                      <a:r>
                        <a:rPr lang="en-US" sz="1600" dirty="0">
                          <a:effectLst/>
                        </a:rPr>
                        <a:t>0.0147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lnSpc>
                          <a:spcPct val="107000"/>
                        </a:lnSpc>
                        <a:spcBef>
                          <a:spcPts val="0"/>
                        </a:spcBef>
                        <a:spcAft>
                          <a:spcPts val="0"/>
                        </a:spcAft>
                      </a:pPr>
                      <a:r>
                        <a:rPr lang="en-US" sz="1600" dirty="0">
                          <a:effectLst/>
                        </a:rPr>
                        <a:t>3.4 (-0.3, 7.0)</a:t>
                      </a:r>
                    </a:p>
                    <a:p>
                      <a:pPr marL="0" marR="0" algn="ctr">
                        <a:lnSpc>
                          <a:spcPct val="107000"/>
                        </a:lnSpc>
                        <a:spcBef>
                          <a:spcPts val="0"/>
                        </a:spcBef>
                        <a:spcAft>
                          <a:spcPts val="0"/>
                        </a:spcAft>
                      </a:pPr>
                      <a:r>
                        <a:rPr lang="en-US" sz="1600" dirty="0">
                          <a:effectLst/>
                        </a:rPr>
                        <a:t>0.0681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lnSpc>
                          <a:spcPct val="107000"/>
                        </a:lnSpc>
                        <a:spcBef>
                          <a:spcPts val="0"/>
                        </a:spcBef>
                        <a:spcAft>
                          <a:spcPts val="0"/>
                        </a:spcAft>
                      </a:pPr>
                      <a:r>
                        <a:rPr lang="en-US" sz="1600" dirty="0">
                          <a:effectLst/>
                        </a:rPr>
                        <a:t>5.7 (1.1, 10.3)</a:t>
                      </a:r>
                    </a:p>
                    <a:p>
                      <a:pPr marL="0" marR="0" algn="ctr">
                        <a:lnSpc>
                          <a:spcPct val="107000"/>
                        </a:lnSpc>
                        <a:spcBef>
                          <a:spcPts val="0"/>
                        </a:spcBef>
                        <a:spcAft>
                          <a:spcPts val="0"/>
                        </a:spcAft>
                      </a:pPr>
                      <a:r>
                        <a:rPr lang="en-US" sz="1600" dirty="0">
                          <a:effectLst/>
                        </a:rPr>
                        <a:t>0.0158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795638786"/>
                  </a:ext>
                </a:extLst>
              </a:tr>
              <a:tr h="577058">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75 v.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lnSpc>
                          <a:spcPct val="107000"/>
                        </a:lnSpc>
                        <a:spcBef>
                          <a:spcPts val="0"/>
                        </a:spcBef>
                        <a:spcAft>
                          <a:spcPts val="0"/>
                        </a:spcAft>
                      </a:pPr>
                      <a:r>
                        <a:rPr lang="en-US" sz="1600" dirty="0">
                          <a:effectLst/>
                        </a:rPr>
                        <a:t>310.5 (36.7, 584.3)</a:t>
                      </a:r>
                    </a:p>
                    <a:p>
                      <a:pPr marL="0" marR="0" algn="ctr">
                        <a:lnSpc>
                          <a:spcPct val="107000"/>
                        </a:lnSpc>
                        <a:spcBef>
                          <a:spcPts val="0"/>
                        </a:spcBef>
                        <a:spcAft>
                          <a:spcPts val="0"/>
                        </a:spcAft>
                      </a:pPr>
                      <a:r>
                        <a:rPr lang="en-US" sz="1600" dirty="0">
                          <a:effectLst/>
                        </a:rPr>
                        <a:t>0.0263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lnSpc>
                          <a:spcPct val="107000"/>
                        </a:lnSpc>
                        <a:spcBef>
                          <a:spcPts val="0"/>
                        </a:spcBef>
                        <a:spcAft>
                          <a:spcPts val="0"/>
                        </a:spcAft>
                      </a:pPr>
                      <a:r>
                        <a:rPr lang="en-US" sz="1600" dirty="0">
                          <a:effectLst/>
                        </a:rPr>
                        <a:t>72.7 (17.2, 128.3)</a:t>
                      </a:r>
                    </a:p>
                    <a:p>
                      <a:pPr marL="0" marR="0" algn="ctr">
                        <a:lnSpc>
                          <a:spcPct val="107000"/>
                        </a:lnSpc>
                        <a:spcBef>
                          <a:spcPts val="0"/>
                        </a:spcBef>
                        <a:spcAft>
                          <a:spcPts val="0"/>
                        </a:spcAft>
                      </a:pPr>
                      <a:r>
                        <a:rPr lang="en-US" sz="1600" dirty="0">
                          <a:effectLst/>
                        </a:rPr>
                        <a:t>0.0103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gn="ctr">
                        <a:lnSpc>
                          <a:spcPct val="107000"/>
                        </a:lnSpc>
                        <a:spcBef>
                          <a:spcPts val="0"/>
                        </a:spcBef>
                        <a:spcAft>
                          <a:spcPts val="0"/>
                        </a:spcAft>
                      </a:pPr>
                      <a:r>
                        <a:rPr lang="en-US" sz="1600" dirty="0">
                          <a:effectLst/>
                        </a:rPr>
                        <a:t>2.1 (-1.8, 6.0)</a:t>
                      </a:r>
                    </a:p>
                    <a:p>
                      <a:pPr marL="0" marR="0" algn="ctr">
                        <a:lnSpc>
                          <a:spcPct val="107000"/>
                        </a:lnSpc>
                        <a:spcBef>
                          <a:spcPts val="0"/>
                        </a:spcBef>
                        <a:spcAft>
                          <a:spcPts val="0"/>
                        </a:spcAft>
                      </a:pPr>
                      <a:r>
                        <a:rPr lang="en-US" sz="1600" dirty="0">
                          <a:effectLst/>
                        </a:rPr>
                        <a:t>0.2961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6.8 (1.8, 11.8)</a:t>
                      </a:r>
                    </a:p>
                    <a:p>
                      <a:pPr marL="0" marR="0" algn="ctr">
                        <a:lnSpc>
                          <a:spcPct val="107000"/>
                        </a:lnSpc>
                        <a:spcBef>
                          <a:spcPts val="0"/>
                        </a:spcBef>
                        <a:spcAft>
                          <a:spcPts val="0"/>
                        </a:spcAft>
                      </a:pPr>
                      <a:r>
                        <a:rPr lang="en-US" sz="1600" dirty="0">
                          <a:effectLst/>
                        </a:rPr>
                        <a:t>0.0077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625576548"/>
                  </a:ext>
                </a:extLst>
              </a:tr>
              <a:tr h="577058">
                <a:tc rowSpan="2">
                  <a:txBody>
                    <a:bodyPr/>
                    <a:lstStyle/>
                    <a:p>
                      <a:pPr marL="0" marR="0" algn="ctr">
                        <a:lnSpc>
                          <a:spcPct val="107000"/>
                        </a:lnSpc>
                        <a:spcBef>
                          <a:spcPts val="0"/>
                        </a:spcBef>
                        <a:spcAft>
                          <a:spcPts val="0"/>
                        </a:spcAft>
                      </a:pPr>
                      <a:r>
                        <a:rPr lang="en-US" sz="1600" dirty="0">
                          <a:effectLst/>
                        </a:rPr>
                        <a:t>Fatigue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600" dirty="0">
                          <a:effectLst/>
                        </a:rPr>
                        <a:t>100 v.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07000"/>
                        </a:lnSpc>
                        <a:spcBef>
                          <a:spcPts val="0"/>
                        </a:spcBef>
                        <a:spcAft>
                          <a:spcPts val="0"/>
                        </a:spcAft>
                      </a:pPr>
                      <a:r>
                        <a:rPr lang="en-US" sz="1600" dirty="0">
                          <a:effectLst/>
                        </a:rPr>
                        <a:t>323.6 (52.2, 594.9)</a:t>
                      </a:r>
                    </a:p>
                    <a:p>
                      <a:pPr marL="0" marR="0" algn="ctr">
                        <a:lnSpc>
                          <a:spcPct val="107000"/>
                        </a:lnSpc>
                        <a:spcBef>
                          <a:spcPts val="0"/>
                        </a:spcBef>
                        <a:spcAft>
                          <a:spcPts val="0"/>
                        </a:spcAft>
                      </a:pPr>
                      <a:r>
                        <a:rPr lang="en-US" sz="1600" dirty="0">
                          <a:effectLst/>
                        </a:rPr>
                        <a:t>0.0195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07000"/>
                        </a:lnSpc>
                        <a:spcBef>
                          <a:spcPts val="0"/>
                        </a:spcBef>
                        <a:spcAft>
                          <a:spcPts val="0"/>
                        </a:spcAft>
                      </a:pPr>
                      <a:r>
                        <a:rPr lang="en-US" sz="1600" dirty="0">
                          <a:effectLst/>
                        </a:rPr>
                        <a:t>49.7 (-5.4, 104.8)</a:t>
                      </a:r>
                    </a:p>
                    <a:p>
                      <a:pPr marL="0" marR="0" algn="ctr">
                        <a:lnSpc>
                          <a:spcPct val="107000"/>
                        </a:lnSpc>
                        <a:spcBef>
                          <a:spcPts val="0"/>
                        </a:spcBef>
                        <a:spcAft>
                          <a:spcPts val="0"/>
                        </a:spcAft>
                      </a:pPr>
                      <a:r>
                        <a:rPr lang="en-US" sz="1600" dirty="0">
                          <a:effectLst/>
                        </a:rPr>
                        <a:t>0.0773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2.3 (-1.6, 6.1)</a:t>
                      </a:r>
                    </a:p>
                    <a:p>
                      <a:pPr marL="0" marR="0" algn="ctr">
                        <a:lnSpc>
                          <a:spcPct val="107000"/>
                        </a:lnSpc>
                        <a:spcBef>
                          <a:spcPts val="0"/>
                        </a:spcBef>
                        <a:spcAft>
                          <a:spcPts val="0"/>
                        </a:spcAft>
                      </a:pPr>
                      <a:r>
                        <a:rPr lang="en-US" sz="1600" dirty="0">
                          <a:effectLst/>
                        </a:rPr>
                        <a:t>0.2532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5.6 (0.6, 10.5)</a:t>
                      </a:r>
                    </a:p>
                    <a:p>
                      <a:pPr marL="0" marR="0" algn="ctr">
                        <a:lnSpc>
                          <a:spcPct val="107000"/>
                        </a:lnSpc>
                        <a:spcBef>
                          <a:spcPts val="0"/>
                        </a:spcBef>
                        <a:spcAft>
                          <a:spcPts val="0"/>
                        </a:spcAft>
                      </a:pPr>
                      <a:r>
                        <a:rPr lang="en-US" sz="1600" dirty="0">
                          <a:effectLst/>
                        </a:rPr>
                        <a:t>0.0271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516150153"/>
                  </a:ext>
                </a:extLst>
              </a:tr>
              <a:tr h="577058">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75 v.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141.5 (-137.3, 420.3)</a:t>
                      </a:r>
                    </a:p>
                    <a:p>
                      <a:pPr marL="0" marR="0" algn="ctr">
                        <a:lnSpc>
                          <a:spcPct val="107000"/>
                        </a:lnSpc>
                        <a:spcBef>
                          <a:spcPts val="0"/>
                        </a:spcBef>
                        <a:spcAft>
                          <a:spcPts val="0"/>
                        </a:spcAft>
                      </a:pPr>
                      <a:r>
                        <a:rPr lang="en-US" sz="1600" dirty="0">
                          <a:effectLst/>
                        </a:rPr>
                        <a:t>0.3195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13.8 (-42.9, 70.4)</a:t>
                      </a:r>
                    </a:p>
                    <a:p>
                      <a:pPr marL="0" marR="0" algn="ctr">
                        <a:lnSpc>
                          <a:spcPct val="107000"/>
                        </a:lnSpc>
                        <a:spcBef>
                          <a:spcPts val="0"/>
                        </a:spcBef>
                        <a:spcAft>
                          <a:spcPts val="0"/>
                        </a:spcAft>
                      </a:pPr>
                      <a:r>
                        <a:rPr lang="en-US" sz="1600" dirty="0">
                          <a:effectLst/>
                        </a:rPr>
                        <a:t>0.6339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0.0 (-4.0, 4.0)</a:t>
                      </a:r>
                    </a:p>
                    <a:p>
                      <a:pPr marL="0" marR="0" algn="ctr">
                        <a:lnSpc>
                          <a:spcPct val="107000"/>
                        </a:lnSpc>
                        <a:spcBef>
                          <a:spcPts val="0"/>
                        </a:spcBef>
                        <a:spcAft>
                          <a:spcPts val="0"/>
                        </a:spcAft>
                      </a:pPr>
                      <a:r>
                        <a:rPr lang="en-US" sz="1600" dirty="0">
                          <a:effectLst/>
                        </a:rPr>
                        <a:t>0.9969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2.7 (-2.4, 7.7)</a:t>
                      </a:r>
                    </a:p>
                    <a:p>
                      <a:pPr marL="0" marR="0" algn="ctr">
                        <a:lnSpc>
                          <a:spcPct val="107000"/>
                        </a:lnSpc>
                        <a:spcBef>
                          <a:spcPts val="0"/>
                        </a:spcBef>
                        <a:spcAft>
                          <a:spcPts val="0"/>
                        </a:spcAft>
                      </a:pPr>
                      <a:r>
                        <a:rPr lang="en-US" sz="1600" dirty="0">
                          <a:effectLst/>
                        </a:rPr>
                        <a:t>0.3014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0076870"/>
                  </a:ext>
                </a:extLst>
              </a:tr>
              <a:tr h="577058">
                <a:tc rowSpan="2">
                  <a:txBody>
                    <a:bodyPr/>
                    <a:lstStyle/>
                    <a:p>
                      <a:pPr marL="0" marR="0" algn="ctr">
                        <a:lnSpc>
                          <a:spcPct val="107000"/>
                        </a:lnSpc>
                        <a:spcBef>
                          <a:spcPts val="0"/>
                        </a:spcBef>
                        <a:spcAft>
                          <a:spcPts val="0"/>
                        </a:spcAft>
                      </a:pPr>
                      <a:r>
                        <a:rPr lang="en-US" sz="1600" dirty="0">
                          <a:effectLst/>
                        </a:rPr>
                        <a:t>Stress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1600" dirty="0">
                          <a:effectLst/>
                        </a:rPr>
                        <a:t>100 v.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49.6 (-161.8, 261.0)</a:t>
                      </a:r>
                    </a:p>
                    <a:p>
                      <a:pPr marL="0" marR="0" algn="ctr">
                        <a:lnSpc>
                          <a:spcPct val="107000"/>
                        </a:lnSpc>
                        <a:spcBef>
                          <a:spcPts val="0"/>
                        </a:spcBef>
                        <a:spcAft>
                          <a:spcPts val="0"/>
                        </a:spcAft>
                      </a:pPr>
                      <a:r>
                        <a:rPr lang="en-US" sz="1600" dirty="0">
                          <a:effectLst/>
                        </a:rPr>
                        <a:t>0.6452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14.0 (-28.8, 56.9)</a:t>
                      </a:r>
                    </a:p>
                    <a:p>
                      <a:pPr marL="0" marR="0" algn="ctr">
                        <a:lnSpc>
                          <a:spcPct val="107000"/>
                        </a:lnSpc>
                        <a:spcBef>
                          <a:spcPts val="0"/>
                        </a:spcBef>
                        <a:spcAft>
                          <a:spcPts val="0"/>
                        </a:spcAft>
                      </a:pPr>
                      <a:r>
                        <a:rPr lang="en-US" sz="1600" dirty="0">
                          <a:effectLst/>
                        </a:rPr>
                        <a:t>0.5206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-3.9 (-6.9, -0.9)</a:t>
                      </a:r>
                    </a:p>
                    <a:p>
                      <a:pPr marL="0" marR="0" algn="ctr">
                        <a:lnSpc>
                          <a:spcPct val="107000"/>
                        </a:lnSpc>
                        <a:spcBef>
                          <a:spcPts val="0"/>
                        </a:spcBef>
                        <a:spcAft>
                          <a:spcPts val="0"/>
                        </a:spcAft>
                      </a:pPr>
                      <a:r>
                        <a:rPr lang="en-US" sz="1600" dirty="0">
                          <a:effectLst/>
                        </a:rPr>
                        <a:t>0.0116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ctr">
                        <a:lnSpc>
                          <a:spcPct val="107000"/>
                        </a:lnSpc>
                        <a:spcBef>
                          <a:spcPts val="0"/>
                        </a:spcBef>
                        <a:spcAft>
                          <a:spcPts val="0"/>
                        </a:spcAft>
                      </a:pPr>
                      <a:r>
                        <a:rPr lang="en-US" sz="1600" dirty="0">
                          <a:effectLst/>
                        </a:rPr>
                        <a:t>1.5 (-2.3, 5.4)</a:t>
                      </a:r>
                    </a:p>
                    <a:p>
                      <a:pPr marL="0" marR="0" algn="ctr">
                        <a:lnSpc>
                          <a:spcPct val="107000"/>
                        </a:lnSpc>
                        <a:spcBef>
                          <a:spcPts val="0"/>
                        </a:spcBef>
                        <a:spcAft>
                          <a:spcPts val="0"/>
                        </a:spcAft>
                      </a:pPr>
                      <a:r>
                        <a:rPr lang="en-US" sz="1600" dirty="0">
                          <a:effectLst/>
                        </a:rPr>
                        <a:t>0.4416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6015869"/>
                  </a:ext>
                </a:extLst>
              </a:tr>
              <a:tr h="577058">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75 v.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-22.6 (-225.6, 180.4)</a:t>
                      </a:r>
                    </a:p>
                    <a:p>
                      <a:pPr marL="0" marR="0" algn="ctr">
                        <a:lnSpc>
                          <a:spcPct val="107000"/>
                        </a:lnSpc>
                        <a:spcBef>
                          <a:spcPts val="0"/>
                        </a:spcBef>
                        <a:spcAft>
                          <a:spcPts val="0"/>
                        </a:spcAft>
                      </a:pPr>
                      <a:r>
                        <a:rPr lang="en-US" sz="1600" dirty="0">
                          <a:effectLst/>
                        </a:rPr>
                        <a:t>0.8269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21.4 (-19.8, 62.6)</a:t>
                      </a:r>
                    </a:p>
                    <a:p>
                      <a:pPr marL="0" marR="0" algn="ctr">
                        <a:lnSpc>
                          <a:spcPct val="107000"/>
                        </a:lnSpc>
                        <a:spcBef>
                          <a:spcPts val="0"/>
                        </a:spcBef>
                        <a:spcAft>
                          <a:spcPts val="0"/>
                        </a:spcAft>
                      </a:pPr>
                      <a:r>
                        <a:rPr lang="en-US" sz="1600" dirty="0">
                          <a:effectLst/>
                        </a:rPr>
                        <a:t>0.3081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-1.3 (-4.2, 1.5)</a:t>
                      </a:r>
                    </a:p>
                    <a:p>
                      <a:pPr marL="0" marR="0" algn="ctr">
                        <a:lnSpc>
                          <a:spcPct val="107000"/>
                        </a:lnSpc>
                        <a:spcBef>
                          <a:spcPts val="0"/>
                        </a:spcBef>
                        <a:spcAft>
                          <a:spcPts val="0"/>
                        </a:spcAft>
                      </a:pPr>
                      <a:r>
                        <a:rPr lang="en-US" sz="1600" dirty="0">
                          <a:effectLst/>
                        </a:rPr>
                        <a:t>0.3616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2.3 (-1.3, 6.0)</a:t>
                      </a:r>
                    </a:p>
                    <a:p>
                      <a:pPr marL="0" marR="0" algn="ctr">
                        <a:lnSpc>
                          <a:spcPct val="107000"/>
                        </a:lnSpc>
                        <a:spcBef>
                          <a:spcPts val="0"/>
                        </a:spcBef>
                        <a:spcAft>
                          <a:spcPts val="0"/>
                        </a:spcAft>
                      </a:pPr>
                      <a:r>
                        <a:rPr lang="en-US" sz="1600" dirty="0">
                          <a:effectLst/>
                        </a:rPr>
                        <a:t>0.2131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7816298"/>
                  </a:ext>
                </a:extLst>
              </a:tr>
              <a:tr h="577058">
                <a:tc>
                  <a:txBody>
                    <a:bodyPr/>
                    <a:lstStyle/>
                    <a:p>
                      <a:pPr marL="0" marR="0">
                        <a:lnSpc>
                          <a:spcPct val="107000"/>
                        </a:lnSpc>
                        <a:spcBef>
                          <a:spcPts val="0"/>
                        </a:spcBef>
                        <a:spcAft>
                          <a:spcPts val="0"/>
                        </a:spcAft>
                      </a:pPr>
                      <a:r>
                        <a:rPr lang="en-US" sz="1600" dirty="0">
                          <a:effectLst/>
                        </a:rPr>
                        <a:t>Overall Wellness†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lnSpc>
                          <a:spcPct val="107000"/>
                        </a:lnSpc>
                        <a:spcBef>
                          <a:spcPts val="0"/>
                        </a:spcBef>
                        <a:spcAft>
                          <a:spcPts val="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3.5 (1.2, 15.1)</a:t>
                      </a:r>
                    </a:p>
                    <a:p>
                      <a:pPr marL="0" marR="0" algn="ctr">
                        <a:lnSpc>
                          <a:spcPct val="107000"/>
                        </a:lnSpc>
                        <a:spcBef>
                          <a:spcPts val="0"/>
                        </a:spcBef>
                        <a:spcAft>
                          <a:spcPts val="0"/>
                        </a:spcAft>
                      </a:pPr>
                      <a:r>
                        <a:rPr lang="en-US" sz="1600" dirty="0">
                          <a:effectLst/>
                        </a:rPr>
                        <a:t>0.0213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lnSpc>
                          <a:spcPct val="107000"/>
                        </a:lnSpc>
                        <a:spcBef>
                          <a:spcPts val="0"/>
                        </a:spcBef>
                        <a:spcAft>
                          <a:spcPts val="0"/>
                        </a:spcAft>
                      </a:pPr>
                      <a:r>
                        <a:rPr lang="en-US" sz="1600" dirty="0">
                          <a:effectLst/>
                        </a:rPr>
                        <a:t>0.8 (-0.6, 2.2)</a:t>
                      </a:r>
                    </a:p>
                    <a:p>
                      <a:pPr marL="0" marR="0" algn="ctr">
                        <a:lnSpc>
                          <a:spcPct val="107000"/>
                        </a:lnSpc>
                        <a:spcBef>
                          <a:spcPts val="0"/>
                        </a:spcBef>
                        <a:spcAft>
                          <a:spcPts val="0"/>
                        </a:spcAft>
                      </a:pPr>
                      <a:r>
                        <a:rPr lang="en-US" sz="1600" dirty="0">
                          <a:effectLst/>
                        </a:rPr>
                        <a:t>0.2737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0.001 (-0.1, 0.1)</a:t>
                      </a:r>
                    </a:p>
                    <a:p>
                      <a:pPr marL="0" marR="0" algn="ctr">
                        <a:lnSpc>
                          <a:spcPct val="107000"/>
                        </a:lnSpc>
                        <a:spcBef>
                          <a:spcPts val="0"/>
                        </a:spcBef>
                        <a:spcAft>
                          <a:spcPts val="0"/>
                        </a:spcAft>
                      </a:pPr>
                      <a:r>
                        <a:rPr lang="en-US" sz="1600" dirty="0">
                          <a:effectLst/>
                        </a:rPr>
                        <a:t>0.9793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0.2 (0.0, 0.3)</a:t>
                      </a:r>
                    </a:p>
                    <a:p>
                      <a:pPr marL="0" marR="0" algn="ctr">
                        <a:lnSpc>
                          <a:spcPct val="107000"/>
                        </a:lnSpc>
                        <a:spcBef>
                          <a:spcPts val="0"/>
                        </a:spcBef>
                        <a:spcAft>
                          <a:spcPts val="0"/>
                        </a:spcAft>
                      </a:pPr>
                      <a:r>
                        <a:rPr lang="en-US" sz="1600" dirty="0">
                          <a:effectLst/>
                        </a:rPr>
                        <a:t>0.0132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44876856"/>
                  </a:ext>
                </a:extLst>
              </a:tr>
            </a:tbl>
          </a:graphicData>
        </a:graphic>
      </p:graphicFrame>
    </p:spTree>
    <p:extLst>
      <p:ext uri="{BB962C8B-B14F-4D97-AF65-F5344CB8AC3E}">
        <p14:creationId xmlns:p14="http://schemas.microsoft.com/office/powerpoint/2010/main" val="3577898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A31F-3493-41EA-9487-BC26095092AB}"/>
              </a:ext>
            </a:extLst>
          </p:cNvPr>
          <p:cNvSpPr>
            <a:spLocks noGrp="1"/>
          </p:cNvSpPr>
          <p:nvPr>
            <p:ph type="title"/>
          </p:nvPr>
        </p:nvSpPr>
        <p:spPr/>
        <p:txBody>
          <a:bodyPr/>
          <a:lstStyle/>
          <a:p>
            <a:pPr algn="r"/>
            <a:r>
              <a:rPr lang="en-US" b="1" dirty="0">
                <a:latin typeface="+mn-lt"/>
              </a:rPr>
              <a:t>Chronotype &amp; Sleep </a:t>
            </a:r>
            <a:r>
              <a:rPr lang="en-US" sz="3200" dirty="0">
                <a:latin typeface="+mn-lt"/>
              </a:rPr>
              <a:t>(Grace et al., 2023)</a:t>
            </a:r>
            <a:endParaRPr lang="en-US" dirty="0">
              <a:latin typeface="+mn-lt"/>
            </a:endParaRPr>
          </a:p>
        </p:txBody>
      </p:sp>
      <p:graphicFrame>
        <p:nvGraphicFramePr>
          <p:cNvPr id="4" name="Chart 3">
            <a:extLst>
              <a:ext uri="{FF2B5EF4-FFF2-40B4-BE49-F238E27FC236}">
                <a16:creationId xmlns:a16="http://schemas.microsoft.com/office/drawing/2014/main" id="{65414B08-86DD-4520-A8E5-2AE11AAC7ABF}"/>
              </a:ext>
            </a:extLst>
          </p:cNvPr>
          <p:cNvGraphicFramePr/>
          <p:nvPr>
            <p:extLst>
              <p:ext uri="{D42A27DB-BD31-4B8C-83A1-F6EECF244321}">
                <p14:modId xmlns:p14="http://schemas.microsoft.com/office/powerpoint/2010/main" val="1743681549"/>
              </p:ext>
            </p:extLst>
          </p:nvPr>
        </p:nvGraphicFramePr>
        <p:xfrm>
          <a:off x="192505" y="1690688"/>
          <a:ext cx="5147911" cy="368220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5F7923A-674E-4AA6-8D94-0A9D8E457E89}"/>
              </a:ext>
            </a:extLst>
          </p:cNvPr>
          <p:cNvSpPr txBox="1"/>
          <p:nvPr/>
        </p:nvSpPr>
        <p:spPr>
          <a:xfrm>
            <a:off x="1896177" y="5378668"/>
            <a:ext cx="8225451" cy="646331"/>
          </a:xfrm>
          <a:prstGeom prst="rect">
            <a:avLst/>
          </a:prstGeom>
          <a:noFill/>
        </p:spPr>
        <p:txBody>
          <a:bodyPr wrap="square" rtlCol="0">
            <a:spAutoFit/>
          </a:bodyPr>
          <a:lstStyle/>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indicates a difference from September (p &lt; .05), † indicates a difference from October (p &lt; .05), and ‡ indicates a difference from November (p &lt; .05).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Chart 6">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1099764374"/>
              </p:ext>
            </p:extLst>
          </p:nvPr>
        </p:nvGraphicFramePr>
        <p:xfrm>
          <a:off x="5909108" y="1690688"/>
          <a:ext cx="5650831" cy="368220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3">
            <a:extLst>
              <a:ext uri="{FF2B5EF4-FFF2-40B4-BE49-F238E27FC236}">
                <a16:creationId xmlns:a16="http://schemas.microsoft.com/office/drawing/2014/main" id="{00000000-0008-0000-0200-000004000000}"/>
              </a:ext>
            </a:extLst>
          </p:cNvPr>
          <p:cNvSpPr txBox="1"/>
          <p:nvPr/>
        </p:nvSpPr>
        <p:spPr>
          <a:xfrm>
            <a:off x="7270684" y="1934683"/>
            <a:ext cx="325217"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dirty="0"/>
              <a:t>†‡</a:t>
            </a:r>
          </a:p>
        </p:txBody>
      </p:sp>
      <p:sp>
        <p:nvSpPr>
          <p:cNvPr id="9" name="TextBox 4">
            <a:extLst>
              <a:ext uri="{FF2B5EF4-FFF2-40B4-BE49-F238E27FC236}">
                <a16:creationId xmlns:a16="http://schemas.microsoft.com/office/drawing/2014/main" id="{00000000-0008-0000-0200-000005000000}"/>
              </a:ext>
            </a:extLst>
          </p:cNvPr>
          <p:cNvSpPr txBox="1"/>
          <p:nvPr/>
        </p:nvSpPr>
        <p:spPr>
          <a:xfrm>
            <a:off x="8702535" y="1926851"/>
            <a:ext cx="254942"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dirty="0"/>
              <a:t>*</a:t>
            </a:r>
          </a:p>
        </p:txBody>
      </p:sp>
      <p:sp>
        <p:nvSpPr>
          <p:cNvPr id="10" name="TextBox 5">
            <a:extLst>
              <a:ext uri="{FF2B5EF4-FFF2-40B4-BE49-F238E27FC236}">
                <a16:creationId xmlns:a16="http://schemas.microsoft.com/office/drawing/2014/main" id="{00000000-0008-0000-0200-000006000000}"/>
              </a:ext>
            </a:extLst>
          </p:cNvPr>
          <p:cNvSpPr txBox="1"/>
          <p:nvPr/>
        </p:nvSpPr>
        <p:spPr>
          <a:xfrm>
            <a:off x="10261857" y="2107257"/>
            <a:ext cx="254942"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dirty="0"/>
              <a:t>*</a:t>
            </a:r>
          </a:p>
        </p:txBody>
      </p:sp>
      <p:sp>
        <p:nvSpPr>
          <p:cNvPr id="3" name="TextBox 2">
            <a:extLst>
              <a:ext uri="{FF2B5EF4-FFF2-40B4-BE49-F238E27FC236}">
                <a16:creationId xmlns:a16="http://schemas.microsoft.com/office/drawing/2014/main" id="{6E43C2F7-3A00-4F7A-A38E-2B200C46F731}"/>
              </a:ext>
            </a:extLst>
          </p:cNvPr>
          <p:cNvSpPr txBox="1"/>
          <p:nvPr/>
        </p:nvSpPr>
        <p:spPr>
          <a:xfrm>
            <a:off x="563526" y="1212112"/>
            <a:ext cx="2902688" cy="382772"/>
          </a:xfrm>
          <a:prstGeom prst="rect">
            <a:avLst/>
          </a:prstGeom>
          <a:noFill/>
        </p:spPr>
        <p:txBody>
          <a:bodyPr wrap="square" rtlCol="0">
            <a:spAutoFit/>
          </a:bodyPr>
          <a:lstStyle/>
          <a:p>
            <a:r>
              <a:rPr lang="en-US" b="1" dirty="0"/>
              <a:t>Lower scores = Better sleep</a:t>
            </a:r>
          </a:p>
        </p:txBody>
      </p:sp>
    </p:spTree>
    <p:extLst>
      <p:ext uri="{BB962C8B-B14F-4D97-AF65-F5344CB8AC3E}">
        <p14:creationId xmlns:p14="http://schemas.microsoft.com/office/powerpoint/2010/main" val="2763535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pSp>
        <p:nvGrpSpPr>
          <p:cNvPr id="9" name="Group 8">
            <a:extLst>
              <a:ext uri="{FF2B5EF4-FFF2-40B4-BE49-F238E27FC236}">
                <a16:creationId xmlns:a16="http://schemas.microsoft.com/office/drawing/2014/main" id="{4391249A-3F0E-459D-8239-F6083D03ECF1}"/>
              </a:ext>
            </a:extLst>
          </p:cNvPr>
          <p:cNvGrpSpPr/>
          <p:nvPr/>
        </p:nvGrpSpPr>
        <p:grpSpPr>
          <a:xfrm>
            <a:off x="6304000" y="1473217"/>
            <a:ext cx="5536471" cy="5263699"/>
            <a:chOff x="6304000" y="1473217"/>
            <a:chExt cx="5536471" cy="5263699"/>
          </a:xfrm>
        </p:grpSpPr>
        <p:grpSp>
          <p:nvGrpSpPr>
            <p:cNvPr id="132" name="Google Shape;132;gfb64343b5b_0_19"/>
            <p:cNvGrpSpPr/>
            <p:nvPr/>
          </p:nvGrpSpPr>
          <p:grpSpPr>
            <a:xfrm>
              <a:off x="7689177" y="1473217"/>
              <a:ext cx="2887928" cy="2887928"/>
              <a:chOff x="3611776" y="414352"/>
              <a:chExt cx="2166000" cy="2166000"/>
            </a:xfrm>
          </p:grpSpPr>
          <p:sp>
            <p:nvSpPr>
              <p:cNvPr id="133" name="Google Shape;133;gfb64343b5b_0_19"/>
              <p:cNvSpPr/>
              <p:nvPr/>
            </p:nvSpPr>
            <p:spPr>
              <a:xfrm>
                <a:off x="3611776" y="414352"/>
                <a:ext cx="2166000" cy="2166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 name="Google Shape;134;gfb64343b5b_0_19"/>
              <p:cNvSpPr txBox="1"/>
              <p:nvPr/>
            </p:nvSpPr>
            <p:spPr>
              <a:xfrm>
                <a:off x="3761915" y="1047879"/>
                <a:ext cx="1842137" cy="833347"/>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800" b="1" dirty="0">
                    <a:solidFill>
                      <a:srgbClr val="FFFFFF"/>
                    </a:solidFill>
                    <a:latin typeface="Roboto"/>
                    <a:ea typeface="Roboto"/>
                    <a:cs typeface="Roboto"/>
                    <a:sym typeface="Roboto"/>
                  </a:rPr>
                  <a:t>Commitment</a:t>
                </a:r>
                <a:endParaRPr sz="2000" b="1" dirty="0">
                  <a:solidFill>
                    <a:srgbClr val="FFFFFF"/>
                  </a:solidFill>
                  <a:latin typeface="Roboto"/>
                  <a:ea typeface="Roboto"/>
                  <a:cs typeface="Roboto"/>
                  <a:sym typeface="Roboto"/>
                </a:endParaRPr>
              </a:p>
            </p:txBody>
          </p:sp>
        </p:grpSp>
        <p:grpSp>
          <p:nvGrpSpPr>
            <p:cNvPr id="135" name="Google Shape;135;gfb64343b5b_0_19"/>
            <p:cNvGrpSpPr/>
            <p:nvPr/>
          </p:nvGrpSpPr>
          <p:grpSpPr>
            <a:xfrm>
              <a:off x="8952543" y="3672104"/>
              <a:ext cx="2887928" cy="2887928"/>
              <a:chOff x="4562258" y="2032864"/>
              <a:chExt cx="2166000" cy="2166000"/>
            </a:xfrm>
          </p:grpSpPr>
          <p:sp>
            <p:nvSpPr>
              <p:cNvPr id="136" name="Google Shape;136;gfb64343b5b_0_19"/>
              <p:cNvSpPr/>
              <p:nvPr/>
            </p:nvSpPr>
            <p:spPr>
              <a:xfrm>
                <a:off x="4562258" y="2032864"/>
                <a:ext cx="2166000" cy="2166000"/>
              </a:xfrm>
              <a:prstGeom prst="ellipse">
                <a:avLst/>
              </a:prstGeom>
              <a:solidFill>
                <a:srgbClr val="7F7F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 name="Google Shape;137;gfb64343b5b_0_19"/>
              <p:cNvSpPr txBox="1"/>
              <p:nvPr/>
            </p:nvSpPr>
            <p:spPr>
              <a:xfrm>
                <a:off x="4897198" y="2834728"/>
                <a:ext cx="1496100" cy="702900"/>
              </a:xfrm>
              <a:prstGeom prst="rect">
                <a:avLst/>
              </a:prstGeom>
              <a:solidFill>
                <a:srgbClr val="7F7F7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800" b="1" dirty="0">
                    <a:solidFill>
                      <a:srgbClr val="FFFFFF"/>
                    </a:solidFill>
                    <a:latin typeface="Roboto"/>
                    <a:ea typeface="Roboto"/>
                    <a:cs typeface="Roboto"/>
                    <a:sym typeface="Roboto"/>
                  </a:rPr>
                  <a:t>Challenge</a:t>
                </a:r>
                <a:endParaRPr sz="2000" b="1" dirty="0">
                  <a:solidFill>
                    <a:srgbClr val="FFFFFF"/>
                  </a:solidFill>
                  <a:latin typeface="Roboto"/>
                  <a:ea typeface="Roboto"/>
                  <a:cs typeface="Roboto"/>
                  <a:sym typeface="Roboto"/>
                </a:endParaRPr>
              </a:p>
            </p:txBody>
          </p:sp>
        </p:grpSp>
        <p:grpSp>
          <p:nvGrpSpPr>
            <p:cNvPr id="138" name="Google Shape;138;gfb64343b5b_0_19"/>
            <p:cNvGrpSpPr/>
            <p:nvPr/>
          </p:nvGrpSpPr>
          <p:grpSpPr>
            <a:xfrm>
              <a:off x="6304000" y="3672104"/>
              <a:ext cx="3057356" cy="3064812"/>
              <a:chOff x="2702876" y="2032864"/>
              <a:chExt cx="2166000" cy="2166000"/>
            </a:xfrm>
          </p:grpSpPr>
          <p:sp>
            <p:nvSpPr>
              <p:cNvPr id="139" name="Google Shape;139;gfb64343b5b_0_19"/>
              <p:cNvSpPr/>
              <p:nvPr/>
            </p:nvSpPr>
            <p:spPr>
              <a:xfrm>
                <a:off x="2702876" y="2032864"/>
                <a:ext cx="2166000" cy="21660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 name="Google Shape;140;gfb64343b5b_0_19"/>
              <p:cNvSpPr txBox="1"/>
              <p:nvPr/>
            </p:nvSpPr>
            <p:spPr>
              <a:xfrm>
                <a:off x="3037826" y="2834728"/>
                <a:ext cx="1496100" cy="702900"/>
              </a:xfrm>
              <a:prstGeom prst="rect">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800" b="1" dirty="0">
                    <a:latin typeface="Roboto"/>
                    <a:ea typeface="Roboto"/>
                    <a:cs typeface="Roboto"/>
                    <a:sym typeface="Roboto"/>
                  </a:rPr>
                  <a:t>Control</a:t>
                </a:r>
                <a:endParaRPr sz="1800" b="1" dirty="0">
                  <a:latin typeface="Roboto"/>
                  <a:ea typeface="Roboto"/>
                  <a:cs typeface="Roboto"/>
                  <a:sym typeface="Roboto"/>
                </a:endParaRPr>
              </a:p>
            </p:txBody>
          </p:sp>
        </p:grpSp>
      </p:grpSp>
      <p:sp>
        <p:nvSpPr>
          <p:cNvPr id="2" name="Title 1">
            <a:extLst>
              <a:ext uri="{FF2B5EF4-FFF2-40B4-BE49-F238E27FC236}">
                <a16:creationId xmlns:a16="http://schemas.microsoft.com/office/drawing/2014/main" id="{5CA0BE3C-3972-4781-BAD6-CA021E536725}"/>
              </a:ext>
            </a:extLst>
          </p:cNvPr>
          <p:cNvSpPr>
            <a:spLocks noGrp="1"/>
          </p:cNvSpPr>
          <p:nvPr>
            <p:ph type="title"/>
          </p:nvPr>
        </p:nvSpPr>
        <p:spPr/>
        <p:txBody>
          <a:bodyPr/>
          <a:lstStyle/>
          <a:p>
            <a:r>
              <a:rPr lang="en-US" dirty="0"/>
              <a:t>Psychological Hardiness (Cooley et al., 2023)</a:t>
            </a:r>
          </a:p>
        </p:txBody>
      </p:sp>
      <p:sp>
        <p:nvSpPr>
          <p:cNvPr id="5" name="Content Placeholder 4">
            <a:extLst>
              <a:ext uri="{FF2B5EF4-FFF2-40B4-BE49-F238E27FC236}">
                <a16:creationId xmlns:a16="http://schemas.microsoft.com/office/drawing/2014/main" id="{2BC765C1-8E20-4B3A-9AB5-9C17C986DBEF}"/>
              </a:ext>
            </a:extLst>
          </p:cNvPr>
          <p:cNvSpPr>
            <a:spLocks noGrp="1"/>
          </p:cNvSpPr>
          <p:nvPr>
            <p:ph idx="1"/>
          </p:nvPr>
        </p:nvSpPr>
        <p:spPr>
          <a:xfrm>
            <a:off x="838200" y="1825625"/>
            <a:ext cx="5332508" cy="4351338"/>
          </a:xfrm>
        </p:spPr>
        <p:txBody>
          <a:bodyPr/>
          <a:lstStyle/>
          <a:p>
            <a:r>
              <a:rPr lang="en-US" dirty="0" err="1"/>
              <a:t>Kobasa</a:t>
            </a:r>
            <a:r>
              <a:rPr lang="en-US" dirty="0"/>
              <a:t> (1979)</a:t>
            </a:r>
          </a:p>
          <a:p>
            <a:r>
              <a:rPr lang="en-US" sz="2800" dirty="0" err="1"/>
              <a:t>Bartone</a:t>
            </a:r>
            <a:r>
              <a:rPr lang="en-US" sz="2800" dirty="0"/>
              <a:t> et al. (1989)  Dispositional Resilience Scale-</a:t>
            </a:r>
            <a:r>
              <a:rPr lang="en-US" sz="2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15</a:t>
            </a:r>
          </a:p>
          <a:p>
            <a:endParaRPr lang="en-US" sz="2800" dirty="0"/>
          </a:p>
          <a:p>
            <a:endParaRPr lang="en-US" dirty="0"/>
          </a:p>
          <a:p>
            <a:endParaRPr lang="en-US" dirty="0"/>
          </a:p>
        </p:txBody>
      </p:sp>
      <p:pic>
        <p:nvPicPr>
          <p:cNvPr id="4" name="Picture 3">
            <a:extLst>
              <a:ext uri="{FF2B5EF4-FFF2-40B4-BE49-F238E27FC236}">
                <a16:creationId xmlns:a16="http://schemas.microsoft.com/office/drawing/2014/main" id="{26755008-24E1-C15D-6ECF-1070684B0D5D}"/>
              </a:ext>
            </a:extLst>
          </p:cNvPr>
          <p:cNvPicPr>
            <a:picLocks noChangeAspect="1"/>
          </p:cNvPicPr>
          <p:nvPr/>
        </p:nvPicPr>
        <p:blipFill>
          <a:blip r:embed="rId3"/>
          <a:stretch>
            <a:fillRect/>
          </a:stretch>
        </p:blipFill>
        <p:spPr>
          <a:xfrm>
            <a:off x="-416292" y="3551434"/>
            <a:ext cx="5663762" cy="318548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9B96C-A4F9-AB1E-115B-7AA3886E407E}"/>
              </a:ext>
            </a:extLst>
          </p:cNvPr>
          <p:cNvSpPr>
            <a:spLocks noGrp="1"/>
          </p:cNvSpPr>
          <p:nvPr>
            <p:ph type="title"/>
          </p:nvPr>
        </p:nvSpPr>
        <p:spPr>
          <a:xfrm>
            <a:off x="469233" y="248038"/>
            <a:ext cx="11177336" cy="1159200"/>
          </a:xfrm>
        </p:spPr>
        <p:txBody>
          <a:bodyPr vert="horz" lIns="91440" tIns="45720" rIns="91440" bIns="45720" rtlCol="0" anchor="ctr">
            <a:noAutofit/>
          </a:bodyPr>
          <a:lstStyle/>
          <a:p>
            <a:r>
              <a:rPr lang="en-US" sz="3600" dirty="0">
                <a:ln>
                  <a:solidFill>
                    <a:schemeClr val="bg1"/>
                  </a:solidFill>
                </a:ln>
                <a:solidFill>
                  <a:schemeClr val="bg1"/>
                </a:solidFill>
                <a:ea typeface="ＭＳ Ｐゴシック" charset="0"/>
                <a:cs typeface="Calibri" panose="020F0502020204030204" pitchFamily="34" charset="0"/>
              </a:rPr>
              <a:t>Wellness Following Wins &amp; Losses Based on Psychological Hardiness in Division I Women’s Lacrosse </a:t>
            </a:r>
            <a:r>
              <a:rPr lang="en-US" sz="3200" dirty="0">
                <a:ln>
                  <a:solidFill>
                    <a:schemeClr val="bg1"/>
                  </a:solidFill>
                </a:ln>
                <a:solidFill>
                  <a:schemeClr val="bg1"/>
                </a:solidFill>
                <a:ea typeface="ＭＳ Ｐゴシック" charset="0"/>
                <a:cs typeface="Calibri" panose="020F0502020204030204" pitchFamily="34" charset="0"/>
              </a:rPr>
              <a:t>(Cooley et al., 2023)</a:t>
            </a:r>
            <a:endParaRPr lang="en-US" sz="3600" kern="1200" dirty="0">
              <a:solidFill>
                <a:srgbClr val="FFFFFF"/>
              </a:solidFill>
              <a:cs typeface="Calibri" panose="020F0502020204030204" pitchFamily="34" charset="0"/>
            </a:endParaRPr>
          </a:p>
        </p:txBody>
      </p:sp>
      <p:pic>
        <p:nvPicPr>
          <p:cNvPr id="9" name="Picture 8">
            <a:extLst>
              <a:ext uri="{FF2B5EF4-FFF2-40B4-BE49-F238E27FC236}">
                <a16:creationId xmlns:a16="http://schemas.microsoft.com/office/drawing/2014/main" id="{53D396AA-23BF-9676-D3C3-C55B417745B0}"/>
              </a:ext>
            </a:extLst>
          </p:cNvPr>
          <p:cNvPicPr>
            <a:picLocks noChangeAspect="1"/>
          </p:cNvPicPr>
          <p:nvPr/>
        </p:nvPicPr>
        <p:blipFill>
          <a:blip r:embed="rId3"/>
          <a:stretch>
            <a:fillRect/>
          </a:stretch>
        </p:blipFill>
        <p:spPr>
          <a:xfrm>
            <a:off x="375492" y="1792350"/>
            <a:ext cx="5720508" cy="5006738"/>
          </a:xfrm>
          <a:prstGeom prst="rect">
            <a:avLst/>
          </a:prstGeom>
        </p:spPr>
      </p:pic>
      <p:pic>
        <p:nvPicPr>
          <p:cNvPr id="12" name="Picture 11">
            <a:extLst>
              <a:ext uri="{FF2B5EF4-FFF2-40B4-BE49-F238E27FC236}">
                <a16:creationId xmlns:a16="http://schemas.microsoft.com/office/drawing/2014/main" id="{2A67C4F1-2062-48C2-9A75-1B10B1E4FB5E}"/>
              </a:ext>
            </a:extLst>
          </p:cNvPr>
          <p:cNvPicPr>
            <a:picLocks noChangeAspect="1"/>
          </p:cNvPicPr>
          <p:nvPr/>
        </p:nvPicPr>
        <p:blipFill>
          <a:blip r:embed="rId4"/>
          <a:stretch>
            <a:fillRect/>
          </a:stretch>
        </p:blipFill>
        <p:spPr>
          <a:xfrm>
            <a:off x="6096000" y="1808777"/>
            <a:ext cx="5958634" cy="4670002"/>
          </a:xfrm>
          <a:prstGeom prst="rect">
            <a:avLst/>
          </a:prstGeom>
        </p:spPr>
      </p:pic>
    </p:spTree>
    <p:extLst>
      <p:ext uri="{BB962C8B-B14F-4D97-AF65-F5344CB8AC3E}">
        <p14:creationId xmlns:p14="http://schemas.microsoft.com/office/powerpoint/2010/main" val="4291131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A008-6EF6-4D31-BCC4-4865E7D9D9E2}"/>
              </a:ext>
            </a:extLst>
          </p:cNvPr>
          <p:cNvSpPr>
            <a:spLocks noGrp="1"/>
          </p:cNvSpPr>
          <p:nvPr>
            <p:ph type="title"/>
          </p:nvPr>
        </p:nvSpPr>
        <p:spPr>
          <a:xfrm>
            <a:off x="305177" y="120481"/>
            <a:ext cx="10515600" cy="1325563"/>
          </a:xfrm>
        </p:spPr>
        <p:txBody>
          <a:bodyPr/>
          <a:lstStyle/>
          <a:p>
            <a:r>
              <a:rPr lang="en-US" dirty="0">
                <a:cs typeface="Calibri Light"/>
              </a:rPr>
              <a:t>Psych hardiness</a:t>
            </a:r>
            <a:endParaRPr lang="en-US" dirty="0"/>
          </a:p>
        </p:txBody>
      </p:sp>
      <p:graphicFrame>
        <p:nvGraphicFramePr>
          <p:cNvPr id="4" name="Chart 3">
            <a:extLst>
              <a:ext uri="{FF2B5EF4-FFF2-40B4-BE49-F238E27FC236}">
                <a16:creationId xmlns:a16="http://schemas.microsoft.com/office/drawing/2014/main" id="{F0917425-EEE7-4E7F-87D0-E47823902C65}"/>
              </a:ext>
            </a:extLst>
          </p:cNvPr>
          <p:cNvGraphicFramePr>
            <a:graphicFrameLocks/>
          </p:cNvGraphicFramePr>
          <p:nvPr>
            <p:extLst>
              <p:ext uri="{D42A27DB-BD31-4B8C-83A1-F6EECF244321}">
                <p14:modId xmlns:p14="http://schemas.microsoft.com/office/powerpoint/2010/main" val="155629783"/>
              </p:ext>
            </p:extLst>
          </p:nvPr>
        </p:nvGraphicFramePr>
        <p:xfrm>
          <a:off x="86628" y="3164816"/>
          <a:ext cx="6676724" cy="3927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BB9A81ED-B36F-449D-BE12-DB6D3932766C}"/>
              </a:ext>
            </a:extLst>
          </p:cNvPr>
          <p:cNvGraphicFramePr>
            <a:graphicFrameLocks/>
          </p:cNvGraphicFramePr>
          <p:nvPr>
            <p:extLst>
              <p:ext uri="{D42A27DB-BD31-4B8C-83A1-F6EECF244321}">
                <p14:modId xmlns:p14="http://schemas.microsoft.com/office/powerpoint/2010/main" val="3766117578"/>
              </p:ext>
            </p:extLst>
          </p:nvPr>
        </p:nvGraphicFramePr>
        <p:xfrm>
          <a:off x="4754879" y="286923"/>
          <a:ext cx="7227413" cy="357527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ABBD07B1-2074-4FE2-8A8B-F8DD25627530}"/>
              </a:ext>
            </a:extLst>
          </p:cNvPr>
          <p:cNvSpPr txBox="1"/>
          <p:nvPr/>
        </p:nvSpPr>
        <p:spPr>
          <a:xfrm>
            <a:off x="4362602" y="2623802"/>
            <a:ext cx="242235" cy="369332"/>
          </a:xfrm>
          <a:prstGeom prst="rect">
            <a:avLst/>
          </a:prstGeom>
          <a:noFill/>
        </p:spPr>
        <p:txBody>
          <a:bodyPr wrap="square" rtlCol="0">
            <a:spAutoFit/>
          </a:bodyPr>
          <a:lstStyle/>
          <a:p>
            <a:r>
              <a:rPr lang="en-US" dirty="0"/>
              <a:t>*</a:t>
            </a:r>
          </a:p>
        </p:txBody>
      </p:sp>
      <p:sp>
        <p:nvSpPr>
          <p:cNvPr id="7" name="Left Brace 6">
            <a:extLst>
              <a:ext uri="{FF2B5EF4-FFF2-40B4-BE49-F238E27FC236}">
                <a16:creationId xmlns:a16="http://schemas.microsoft.com/office/drawing/2014/main" id="{A487575C-6CCB-45E1-8E81-BCF65790E0D8}"/>
              </a:ext>
            </a:extLst>
          </p:cNvPr>
          <p:cNvSpPr/>
          <p:nvPr/>
        </p:nvSpPr>
        <p:spPr>
          <a:xfrm rot="5400000">
            <a:off x="4284726" y="1158923"/>
            <a:ext cx="373626" cy="4166529"/>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6478A484-9D9D-47F4-BFE2-E7B23F6A6F39}"/>
              </a:ext>
            </a:extLst>
          </p:cNvPr>
          <p:cNvSpPr txBox="1"/>
          <p:nvPr/>
        </p:nvSpPr>
        <p:spPr>
          <a:xfrm>
            <a:off x="2963053" y="3371537"/>
            <a:ext cx="30008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224A5FA9-FA1D-4107-8753-5FAE4F09D143}"/>
              </a:ext>
            </a:extLst>
          </p:cNvPr>
          <p:cNvSpPr txBox="1"/>
          <p:nvPr/>
        </p:nvSpPr>
        <p:spPr>
          <a:xfrm>
            <a:off x="3537832" y="3365270"/>
            <a:ext cx="300082" cy="369332"/>
          </a:xfrm>
          <a:prstGeom prst="rect">
            <a:avLst/>
          </a:prstGeom>
          <a:noFill/>
        </p:spPr>
        <p:txBody>
          <a:bodyPr wrap="none" rtlCol="0">
            <a:spAutoFit/>
          </a:bodyPr>
          <a:lstStyle/>
          <a:p>
            <a:r>
              <a:rPr lang="en-US" dirty="0"/>
              <a:t>†</a:t>
            </a:r>
          </a:p>
        </p:txBody>
      </p:sp>
      <p:sp>
        <p:nvSpPr>
          <p:cNvPr id="10" name="TextBox 9">
            <a:extLst>
              <a:ext uri="{FF2B5EF4-FFF2-40B4-BE49-F238E27FC236}">
                <a16:creationId xmlns:a16="http://schemas.microsoft.com/office/drawing/2014/main" id="{10FC9C96-EC76-4F76-AB14-4833B15390A1}"/>
              </a:ext>
            </a:extLst>
          </p:cNvPr>
          <p:cNvSpPr txBox="1"/>
          <p:nvPr/>
        </p:nvSpPr>
        <p:spPr>
          <a:xfrm>
            <a:off x="4604838" y="3365270"/>
            <a:ext cx="300082" cy="369332"/>
          </a:xfrm>
          <a:prstGeom prst="rect">
            <a:avLst/>
          </a:prstGeom>
          <a:noFill/>
        </p:spPr>
        <p:txBody>
          <a:bodyPr wrap="none" rtlCol="0">
            <a:spAutoFit/>
          </a:bodyPr>
          <a:lstStyle/>
          <a:p>
            <a:r>
              <a:rPr lang="en-US" dirty="0"/>
              <a:t>†</a:t>
            </a:r>
          </a:p>
        </p:txBody>
      </p:sp>
      <p:sp>
        <p:nvSpPr>
          <p:cNvPr id="11" name="TextBox 10">
            <a:extLst>
              <a:ext uri="{FF2B5EF4-FFF2-40B4-BE49-F238E27FC236}">
                <a16:creationId xmlns:a16="http://schemas.microsoft.com/office/drawing/2014/main" id="{9C65BBA2-D2AB-4978-BF25-B2D4378CA588}"/>
              </a:ext>
            </a:extLst>
          </p:cNvPr>
          <p:cNvSpPr txBox="1"/>
          <p:nvPr/>
        </p:nvSpPr>
        <p:spPr>
          <a:xfrm>
            <a:off x="5684095" y="3365270"/>
            <a:ext cx="300082" cy="369332"/>
          </a:xfrm>
          <a:prstGeom prst="rect">
            <a:avLst/>
          </a:prstGeom>
          <a:noFill/>
        </p:spPr>
        <p:txBody>
          <a:bodyPr wrap="none" rtlCol="0">
            <a:spAutoFit/>
          </a:bodyPr>
          <a:lstStyle/>
          <a:p>
            <a:r>
              <a:rPr lang="en-US" dirty="0"/>
              <a:t>†</a:t>
            </a:r>
          </a:p>
        </p:txBody>
      </p:sp>
      <p:sp>
        <p:nvSpPr>
          <p:cNvPr id="12" name="TextBox 11">
            <a:extLst>
              <a:ext uri="{FF2B5EF4-FFF2-40B4-BE49-F238E27FC236}">
                <a16:creationId xmlns:a16="http://schemas.microsoft.com/office/drawing/2014/main" id="{5A48F4A9-0854-4F74-8062-E5032053FDF0}"/>
              </a:ext>
            </a:extLst>
          </p:cNvPr>
          <p:cNvSpPr txBox="1"/>
          <p:nvPr/>
        </p:nvSpPr>
        <p:spPr>
          <a:xfrm>
            <a:off x="6204519" y="3333405"/>
            <a:ext cx="300082" cy="369332"/>
          </a:xfrm>
          <a:prstGeom prst="rect">
            <a:avLst/>
          </a:prstGeom>
          <a:noFill/>
        </p:spPr>
        <p:txBody>
          <a:bodyPr wrap="none" rtlCol="0">
            <a:spAutoFit/>
          </a:bodyPr>
          <a:lstStyle/>
          <a:p>
            <a:r>
              <a:rPr lang="en-US" dirty="0"/>
              <a:t>†</a:t>
            </a:r>
          </a:p>
        </p:txBody>
      </p:sp>
      <p:sp>
        <p:nvSpPr>
          <p:cNvPr id="13" name="TextBox 12">
            <a:extLst>
              <a:ext uri="{FF2B5EF4-FFF2-40B4-BE49-F238E27FC236}">
                <a16:creationId xmlns:a16="http://schemas.microsoft.com/office/drawing/2014/main" id="{D0AD1D1D-570C-4BB1-9F7B-4989FDB007B1}"/>
              </a:ext>
            </a:extLst>
          </p:cNvPr>
          <p:cNvSpPr txBox="1"/>
          <p:nvPr/>
        </p:nvSpPr>
        <p:spPr>
          <a:xfrm>
            <a:off x="6789128" y="4862423"/>
            <a:ext cx="5193164" cy="923330"/>
          </a:xfrm>
          <a:prstGeom prst="rect">
            <a:avLst/>
          </a:prstGeom>
          <a:noFill/>
        </p:spPr>
        <p:txBody>
          <a:bodyPr wrap="square" rtlCol="0">
            <a:spAutoFit/>
          </a:bodyPr>
          <a:lstStyle/>
          <a:p>
            <a:r>
              <a:rPr lang="en-US" dirty="0"/>
              <a:t>Changes over time in mean wellness for both groups. * indicates a difference from week 1 (p &lt; .05) </a:t>
            </a:r>
          </a:p>
          <a:p>
            <a:r>
              <a:rPr lang="en-US" dirty="0"/>
              <a:t> † a difference from week 2 (p &lt; .05)</a:t>
            </a:r>
          </a:p>
        </p:txBody>
      </p:sp>
      <p:sp>
        <p:nvSpPr>
          <p:cNvPr id="16" name="Left Brace 15">
            <a:extLst>
              <a:ext uri="{FF2B5EF4-FFF2-40B4-BE49-F238E27FC236}">
                <a16:creationId xmlns:a16="http://schemas.microsoft.com/office/drawing/2014/main" id="{5A4E0BD9-582D-4B35-AAB2-EEF8F1858BC3}"/>
              </a:ext>
            </a:extLst>
          </p:cNvPr>
          <p:cNvSpPr/>
          <p:nvPr/>
        </p:nvSpPr>
        <p:spPr>
          <a:xfrm rot="5400000">
            <a:off x="5852988" y="1509905"/>
            <a:ext cx="321814" cy="1095595"/>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FEEF9E03-81CA-46D3-A6B0-EE9A46999AB9}"/>
              </a:ext>
            </a:extLst>
          </p:cNvPr>
          <p:cNvSpPr txBox="1"/>
          <p:nvPr/>
        </p:nvSpPr>
        <p:spPr>
          <a:xfrm>
            <a:off x="5863059" y="1514799"/>
            <a:ext cx="242235" cy="369332"/>
          </a:xfrm>
          <a:prstGeom prst="rect">
            <a:avLst/>
          </a:prstGeom>
          <a:noFill/>
        </p:spPr>
        <p:txBody>
          <a:bodyPr wrap="square" rtlCol="0">
            <a:spAutoFit/>
          </a:bodyPr>
          <a:lstStyle/>
          <a:p>
            <a:r>
              <a:rPr lang="en-US" dirty="0"/>
              <a:t>*</a:t>
            </a:r>
          </a:p>
        </p:txBody>
      </p:sp>
      <p:sp>
        <p:nvSpPr>
          <p:cNvPr id="18" name="Left Brace 17">
            <a:extLst>
              <a:ext uri="{FF2B5EF4-FFF2-40B4-BE49-F238E27FC236}">
                <a16:creationId xmlns:a16="http://schemas.microsoft.com/office/drawing/2014/main" id="{F799CD89-F5EA-4B4E-AF56-BDDE46233FBE}"/>
              </a:ext>
            </a:extLst>
          </p:cNvPr>
          <p:cNvSpPr/>
          <p:nvPr/>
        </p:nvSpPr>
        <p:spPr>
          <a:xfrm rot="5400000">
            <a:off x="10833845" y="961733"/>
            <a:ext cx="369333" cy="1698873"/>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797D195-5664-4917-B894-CA168F299ED1}"/>
              </a:ext>
            </a:extLst>
          </p:cNvPr>
          <p:cNvSpPr txBox="1"/>
          <p:nvPr/>
        </p:nvSpPr>
        <p:spPr>
          <a:xfrm>
            <a:off x="10897393" y="1261378"/>
            <a:ext cx="242235" cy="369332"/>
          </a:xfrm>
          <a:prstGeom prst="rect">
            <a:avLst/>
          </a:prstGeom>
          <a:noFill/>
        </p:spPr>
        <p:txBody>
          <a:bodyPr wrap="square" rtlCol="0">
            <a:spAutoFit/>
          </a:bodyPr>
          <a:lstStyle/>
          <a:p>
            <a:r>
              <a:rPr lang="en-US" dirty="0"/>
              <a:t>*</a:t>
            </a:r>
          </a:p>
        </p:txBody>
      </p:sp>
      <p:sp>
        <p:nvSpPr>
          <p:cNvPr id="20" name="TextBox 19">
            <a:extLst>
              <a:ext uri="{FF2B5EF4-FFF2-40B4-BE49-F238E27FC236}">
                <a16:creationId xmlns:a16="http://schemas.microsoft.com/office/drawing/2014/main" id="{DA0D320A-EE75-43FD-B2C5-D2733B31B38A}"/>
              </a:ext>
            </a:extLst>
          </p:cNvPr>
          <p:cNvSpPr txBox="1"/>
          <p:nvPr/>
        </p:nvSpPr>
        <p:spPr>
          <a:xfrm>
            <a:off x="5562977" y="2020753"/>
            <a:ext cx="300082"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5AE99A1A-54BD-43AC-A73C-9AFCC5CD1CB7}"/>
              </a:ext>
            </a:extLst>
          </p:cNvPr>
          <p:cNvSpPr txBox="1"/>
          <p:nvPr/>
        </p:nvSpPr>
        <p:spPr>
          <a:xfrm>
            <a:off x="86628" y="1341294"/>
            <a:ext cx="4668251" cy="923330"/>
          </a:xfrm>
          <a:prstGeom prst="rect">
            <a:avLst/>
          </a:prstGeom>
          <a:noFill/>
        </p:spPr>
        <p:txBody>
          <a:bodyPr wrap="square" rtlCol="0">
            <a:spAutoFit/>
          </a:bodyPr>
          <a:lstStyle/>
          <a:p>
            <a:r>
              <a:rPr lang="en-US" dirty="0"/>
              <a:t>Weekly changes in </a:t>
            </a:r>
            <a:r>
              <a:rPr lang="en-US" dirty="0" err="1"/>
              <a:t>sRPE</a:t>
            </a:r>
            <a:r>
              <a:rPr lang="en-US" dirty="0"/>
              <a:t> for both groups.     </a:t>
            </a:r>
          </a:p>
          <a:p>
            <a:r>
              <a:rPr lang="en-US" dirty="0"/>
              <a:t>* indicates a difference from weeks 3-8 (p &lt; .05)</a:t>
            </a:r>
          </a:p>
          <a:p>
            <a:r>
              <a:rPr lang="en-US" dirty="0"/>
              <a:t> † indicates a difference from week 2 (p &lt; .05)</a:t>
            </a:r>
          </a:p>
        </p:txBody>
      </p:sp>
      <p:sp>
        <p:nvSpPr>
          <p:cNvPr id="3" name="TextBox 2">
            <a:extLst>
              <a:ext uri="{FF2B5EF4-FFF2-40B4-BE49-F238E27FC236}">
                <a16:creationId xmlns:a16="http://schemas.microsoft.com/office/drawing/2014/main" id="{000CEB2D-397A-48FA-AA32-F70F6E1191F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05838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510BE8-5E31-4ADE-9699-437E2A421C07}"/>
              </a:ext>
            </a:extLst>
          </p:cNvPr>
          <p:cNvSpPr>
            <a:spLocks noGrp="1"/>
          </p:cNvSpPr>
          <p:nvPr>
            <p:ph type="title"/>
          </p:nvPr>
        </p:nvSpPr>
        <p:spPr>
          <a:xfrm>
            <a:off x="838201" y="365125"/>
            <a:ext cx="5251316" cy="1807305"/>
          </a:xfrm>
        </p:spPr>
        <p:txBody>
          <a:bodyPr>
            <a:normAutofit/>
          </a:bodyPr>
          <a:lstStyle/>
          <a:p>
            <a:r>
              <a:rPr lang="en-US" dirty="0">
                <a:cs typeface="Calibri Light"/>
              </a:rPr>
              <a:t>Purpose</a:t>
            </a:r>
            <a:endParaRPr lang="en-US" dirty="0"/>
          </a:p>
        </p:txBody>
      </p:sp>
      <p:sp>
        <p:nvSpPr>
          <p:cNvPr id="3" name="Content Placeholder 2">
            <a:extLst>
              <a:ext uri="{FF2B5EF4-FFF2-40B4-BE49-F238E27FC236}">
                <a16:creationId xmlns:a16="http://schemas.microsoft.com/office/drawing/2014/main" id="{C4F1F63D-AEF7-45BA-8F74-149813825E9D}"/>
              </a:ext>
            </a:extLst>
          </p:cNvPr>
          <p:cNvSpPr>
            <a:spLocks noGrp="1"/>
          </p:cNvSpPr>
          <p:nvPr>
            <p:ph idx="1"/>
          </p:nvPr>
        </p:nvSpPr>
        <p:spPr>
          <a:xfrm>
            <a:off x="838200" y="2333297"/>
            <a:ext cx="4619621" cy="3843666"/>
          </a:xfrm>
        </p:spPr>
        <p:txBody>
          <a:bodyPr vert="horz" lIns="91440" tIns="45720" rIns="91440" bIns="45720" rtlCol="0">
            <a:normAutofit/>
          </a:bodyPr>
          <a:lstStyle/>
          <a:p>
            <a:pPr marL="0" indent="0">
              <a:buNone/>
            </a:pPr>
            <a:r>
              <a:rPr lang="en-US" sz="2000" b="1">
                <a:latin typeface="Calibri"/>
                <a:ea typeface="Calibri" panose="020F0502020204030204" pitchFamily="34" charset="0"/>
                <a:cs typeface="Calibri"/>
              </a:rPr>
              <a:t>To discuss the influencing factors for sport performance in Division I female athletes</a:t>
            </a:r>
            <a:endParaRPr lang="en-US" sz="2000"/>
          </a:p>
          <a:p>
            <a:pPr marL="0" indent="0">
              <a:buNone/>
            </a:pPr>
            <a:endParaRPr lang="en-US" sz="2000" b="1">
              <a:cs typeface="Calibri" panose="020F0502020204030204"/>
            </a:endParaRPr>
          </a:p>
          <a:p>
            <a:r>
              <a:rPr lang="en-US" sz="2000" b="1">
                <a:cs typeface="Calibri" panose="020F0502020204030204"/>
              </a:rPr>
              <a:t>Objective data</a:t>
            </a:r>
          </a:p>
          <a:p>
            <a:r>
              <a:rPr lang="en-US" sz="2000" b="1">
                <a:cs typeface="Calibri" panose="020F0502020204030204"/>
              </a:rPr>
              <a:t>Subjective data</a:t>
            </a:r>
          </a:p>
        </p:txBody>
      </p:sp>
      <p:pic>
        <p:nvPicPr>
          <p:cNvPr id="5" name="Picture 4">
            <a:extLst>
              <a:ext uri="{FF2B5EF4-FFF2-40B4-BE49-F238E27FC236}">
                <a16:creationId xmlns:a16="http://schemas.microsoft.com/office/drawing/2014/main" id="{FE10764F-6501-4A81-B164-40F655C13556}"/>
              </a:ext>
            </a:extLst>
          </p:cNvPr>
          <p:cNvPicPr>
            <a:picLocks noChangeAspect="1"/>
          </p:cNvPicPr>
          <p:nvPr/>
        </p:nvPicPr>
        <p:blipFill>
          <a:blip r:embed="rId3">
            <a:extLst>
              <a:ext uri="{28A0092B-C50C-407E-A947-70E740481C1C}">
                <a14:useLocalDpi xmlns:a14="http://schemas.microsoft.com/office/drawing/2010/main" val="0"/>
              </a:ext>
            </a:extLst>
          </a:blip>
          <a:srcRect r="-1" b="174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69987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132" y="427461"/>
            <a:ext cx="11060153" cy="700008"/>
          </a:xfrm>
        </p:spPr>
        <p:txBody>
          <a:bodyPr>
            <a:normAutofit fontScale="77500" lnSpcReduction="20000"/>
          </a:bodyPr>
          <a:lstStyle/>
          <a:p>
            <a:pPr marL="0" indent="0">
              <a:buNone/>
            </a:pPr>
            <a:r>
              <a:rPr lang="en-US" sz="5200" b="1" dirty="0"/>
              <a:t>Comparisons of </a:t>
            </a:r>
            <a:r>
              <a:rPr lang="en-US" sz="5200" b="1" dirty="0" err="1"/>
              <a:t>sRPE</a:t>
            </a:r>
            <a:r>
              <a:rPr lang="en-US" sz="5200" b="1" dirty="0"/>
              <a:t> between coaches &amp; players</a:t>
            </a:r>
          </a:p>
          <a:p>
            <a:endParaRPr lang="en-US" dirty="0"/>
          </a:p>
          <a:p>
            <a:endParaRPr lang="en-US" dirty="0"/>
          </a:p>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489542588"/>
              </p:ext>
            </p:extLst>
          </p:nvPr>
        </p:nvGraphicFramePr>
        <p:xfrm>
          <a:off x="180357" y="1127469"/>
          <a:ext cx="4529756" cy="27335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723447578"/>
              </p:ext>
            </p:extLst>
          </p:nvPr>
        </p:nvGraphicFramePr>
        <p:xfrm>
          <a:off x="4860757" y="1127469"/>
          <a:ext cx="4379112" cy="26456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ext uri="{D42A27DB-BD31-4B8C-83A1-F6EECF244321}">
                <p14:modId xmlns:p14="http://schemas.microsoft.com/office/powerpoint/2010/main" val="885788131"/>
              </p:ext>
            </p:extLst>
          </p:nvPr>
        </p:nvGraphicFramePr>
        <p:xfrm>
          <a:off x="4710113" y="3773103"/>
          <a:ext cx="4529756" cy="2829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extLst>
              <p:ext uri="{D42A27DB-BD31-4B8C-83A1-F6EECF244321}">
                <p14:modId xmlns:p14="http://schemas.microsoft.com/office/powerpoint/2010/main" val="2704239676"/>
              </p:ext>
            </p:extLst>
          </p:nvPr>
        </p:nvGraphicFramePr>
        <p:xfrm>
          <a:off x="180357" y="3773103"/>
          <a:ext cx="4680400" cy="2829828"/>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p:cNvSpPr txBox="1"/>
          <p:nvPr/>
        </p:nvSpPr>
        <p:spPr>
          <a:xfrm>
            <a:off x="9390513" y="1914525"/>
            <a:ext cx="2663375" cy="3046988"/>
          </a:xfrm>
          <a:prstGeom prst="rect">
            <a:avLst/>
          </a:prstGeom>
          <a:noFill/>
        </p:spPr>
        <p:txBody>
          <a:bodyPr wrap="square" rtlCol="0">
            <a:spAutoFit/>
          </a:bodyPr>
          <a:lstStyle/>
          <a:p>
            <a:r>
              <a:rPr lang="en-US" sz="1600" dirty="0"/>
              <a:t>Coaches overestimated </a:t>
            </a:r>
            <a:r>
              <a:rPr lang="en-US" sz="1600" dirty="0" err="1"/>
              <a:t>sRPE</a:t>
            </a:r>
            <a:r>
              <a:rPr lang="en-US" sz="1600" dirty="0"/>
              <a:t> for training (876 ± 349 AU) compared to:</a:t>
            </a:r>
          </a:p>
          <a:p>
            <a:pPr marL="285750" indent="-285750">
              <a:buFont typeface="Arial" panose="020B0604020202020204" pitchFamily="34" charset="0"/>
              <a:buChar char="•"/>
            </a:pPr>
            <a:r>
              <a:rPr lang="en-US" sz="1600" dirty="0"/>
              <a:t>Players as a whole (829 ± 214 AU)</a:t>
            </a:r>
          </a:p>
          <a:p>
            <a:pPr marL="285750" indent="-285750">
              <a:buFont typeface="Arial" panose="020B0604020202020204" pitchFamily="34" charset="0"/>
              <a:buChar char="•"/>
            </a:pPr>
            <a:r>
              <a:rPr lang="en-US" sz="1600" dirty="0"/>
              <a:t>Attackers (842 ± 229 AU)</a:t>
            </a:r>
          </a:p>
          <a:p>
            <a:pPr marL="285750" indent="-285750">
              <a:buFont typeface="Arial" panose="020B0604020202020204" pitchFamily="34" charset="0"/>
              <a:buChar char="•"/>
            </a:pPr>
            <a:r>
              <a:rPr lang="en-US" sz="1600" dirty="0"/>
              <a:t>Midfielders (857 ± 240 AU)</a:t>
            </a:r>
          </a:p>
          <a:p>
            <a:pPr marL="285750" indent="-285750">
              <a:buFont typeface="Arial" panose="020B0604020202020204" pitchFamily="34" charset="0"/>
              <a:buChar char="•"/>
            </a:pPr>
            <a:r>
              <a:rPr lang="en-US" sz="1600" dirty="0"/>
              <a:t>Defenders (849 ± 233 AU)</a:t>
            </a:r>
          </a:p>
          <a:p>
            <a:endParaRPr lang="en-US" sz="1600" dirty="0"/>
          </a:p>
          <a:p>
            <a:r>
              <a:rPr lang="en-US" sz="1600" dirty="0"/>
              <a:t>The correlations ranged r = .834-.888. </a:t>
            </a:r>
          </a:p>
        </p:txBody>
      </p:sp>
    </p:spTree>
    <p:extLst>
      <p:ext uri="{BB962C8B-B14F-4D97-AF65-F5344CB8AC3E}">
        <p14:creationId xmlns:p14="http://schemas.microsoft.com/office/powerpoint/2010/main" val="2151996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itting a ball with her racket&#10;&#10;Description automatically generated with medium confidence">
            <a:extLst>
              <a:ext uri="{FF2B5EF4-FFF2-40B4-BE49-F238E27FC236}">
                <a16:creationId xmlns:a16="http://schemas.microsoft.com/office/drawing/2014/main" id="{0556D21C-6D25-22EB-2B39-6FE340E80322}"/>
              </a:ext>
            </a:extLst>
          </p:cNvPr>
          <p:cNvPicPr>
            <a:picLocks noChangeAspect="1"/>
          </p:cNvPicPr>
          <p:nvPr/>
        </p:nvPicPr>
        <p:blipFill rotWithShape="1">
          <a:blip r:embed="rId3"/>
          <a:srcRect l="35364" t="9091"/>
          <a:stretch/>
        </p:blipFill>
        <p:spPr>
          <a:xfrm>
            <a:off x="20" y="10"/>
            <a:ext cx="8668492" cy="6857990"/>
          </a:xfrm>
          <a:prstGeom prst="rect">
            <a:avLst/>
          </a:prstGeom>
        </p:spPr>
      </p:pic>
      <p:sp>
        <p:nvSpPr>
          <p:cNvPr id="11" name="Rectangle 13">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1FA46525-AF0A-8DC6-20C6-2FAB69902CEC}"/>
              </a:ext>
            </a:extLst>
          </p:cNvPr>
          <p:cNvSpPr>
            <a:spLocks noGrp="1"/>
          </p:cNvSpPr>
          <p:nvPr>
            <p:ph idx="1"/>
          </p:nvPr>
        </p:nvSpPr>
        <p:spPr>
          <a:xfrm>
            <a:off x="7784432" y="1593332"/>
            <a:ext cx="4024944" cy="5144352"/>
          </a:xfrm>
          <a:solidFill>
            <a:schemeClr val="bg1"/>
          </a:solidFill>
        </p:spPr>
        <p:txBody>
          <a:bodyPr vert="horz" lIns="91440" tIns="45720" rIns="91440" bIns="45720" rtlCol="0" anchor="t">
            <a:normAutofit fontScale="92500" lnSpcReduction="20000"/>
          </a:bodyPr>
          <a:lstStyle/>
          <a:p>
            <a:pPr marL="285750">
              <a:spcBef>
                <a:spcPts val="0"/>
              </a:spcBef>
              <a:defRPr/>
            </a:pPr>
            <a:r>
              <a:rPr lang="en-US" sz="2400" dirty="0"/>
              <a:t>Assess psychosocial variables (e.g., psychological hardiness, burnout, wellness) &amp; teach athletic coping skills </a:t>
            </a:r>
          </a:p>
          <a:p>
            <a:pPr marL="285750">
              <a:spcBef>
                <a:spcPts val="600"/>
              </a:spcBef>
              <a:defRPr/>
            </a:pPr>
            <a:r>
              <a:rPr lang="en-US" sz="2400" dirty="0"/>
              <a:t>Help athletes increase self-awareness </a:t>
            </a:r>
          </a:p>
          <a:p>
            <a:pPr marL="285750">
              <a:spcBef>
                <a:spcPts val="600"/>
              </a:spcBef>
              <a:defRPr/>
            </a:pPr>
            <a:r>
              <a:rPr lang="en-US" sz="2400" dirty="0"/>
              <a:t>Consider academic load when planning training sessions for all seasons</a:t>
            </a:r>
          </a:p>
          <a:p>
            <a:pPr marL="285750">
              <a:spcBef>
                <a:spcPts val="600"/>
              </a:spcBef>
              <a:defRPr/>
            </a:pPr>
            <a:r>
              <a:rPr lang="en-US" sz="2400" dirty="0"/>
              <a:t>Teach athletes both physical &amp; mental recovery are essential to continued performance improvements </a:t>
            </a:r>
          </a:p>
          <a:p>
            <a:pPr marL="285750">
              <a:spcBef>
                <a:spcPts val="600"/>
              </a:spcBef>
              <a:defRPr/>
            </a:pPr>
            <a:r>
              <a:rPr lang="en-US" sz="2400" dirty="0"/>
              <a:t>Incorporate goal setting sessions focused on both mental &amp; physical health throughout the training season </a:t>
            </a:r>
          </a:p>
        </p:txBody>
      </p:sp>
      <p:sp>
        <p:nvSpPr>
          <p:cNvPr id="6" name="Title 5">
            <a:extLst>
              <a:ext uri="{FF2B5EF4-FFF2-40B4-BE49-F238E27FC236}">
                <a16:creationId xmlns:a16="http://schemas.microsoft.com/office/drawing/2014/main" id="{5C0A7B06-6F53-9550-18A1-0CB1FA2FE76E}"/>
              </a:ext>
            </a:extLst>
          </p:cNvPr>
          <p:cNvSpPr>
            <a:spLocks noGrp="1"/>
          </p:cNvSpPr>
          <p:nvPr>
            <p:ph type="title"/>
          </p:nvPr>
        </p:nvSpPr>
        <p:spPr>
          <a:xfrm>
            <a:off x="7868653" y="234315"/>
            <a:ext cx="3912781" cy="1124712"/>
          </a:xfrm>
          <a:solidFill>
            <a:schemeClr val="bg1"/>
          </a:solidFill>
        </p:spPr>
        <p:txBody>
          <a:bodyPr vert="horz" lIns="91440" tIns="45720" rIns="91440" bIns="45720" rtlCol="0" anchor="b">
            <a:normAutofit fontScale="90000"/>
          </a:bodyPr>
          <a:lstStyle/>
          <a:p>
            <a:r>
              <a:rPr lang="en-US" sz="2800" b="1" dirty="0"/>
              <a:t>Help Coaches Plan Effective Practices &amp; Manage Training Loads </a:t>
            </a:r>
            <a:endParaRPr lang="en-US" sz="2800" dirty="0"/>
          </a:p>
        </p:txBody>
      </p:sp>
    </p:spTree>
    <p:extLst>
      <p:ext uri="{BB962C8B-B14F-4D97-AF65-F5344CB8AC3E}">
        <p14:creationId xmlns:p14="http://schemas.microsoft.com/office/powerpoint/2010/main" val="2001374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B073898D-A26E-4259-9F87-24F01906DD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9351"/>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957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5" name="Title 4"/>
          <p:cNvSpPr>
            <a:spLocks noGrp="1"/>
          </p:cNvSpPr>
          <p:nvPr>
            <p:ph type="title"/>
          </p:nvPr>
        </p:nvSpPr>
        <p:spPr>
          <a:xfrm>
            <a:off x="535020" y="685800"/>
            <a:ext cx="2780271" cy="5105400"/>
          </a:xfrm>
        </p:spPr>
        <p:txBody>
          <a:bodyPr>
            <a:normAutofit/>
          </a:bodyPr>
          <a:lstStyle/>
          <a:p>
            <a:r>
              <a:rPr lang="en-US" sz="4000">
                <a:solidFill>
                  <a:srgbClr val="FFFFFF"/>
                </a:solidFill>
              </a:rPr>
              <a:t>Why this population?</a:t>
            </a:r>
          </a:p>
        </p:txBody>
      </p:sp>
      <p:graphicFrame>
        <p:nvGraphicFramePr>
          <p:cNvPr id="13" name="Content Placeholder 5">
            <a:extLst>
              <a:ext uri="{FF2B5EF4-FFF2-40B4-BE49-F238E27FC236}">
                <a16:creationId xmlns:a16="http://schemas.microsoft.com/office/drawing/2014/main" id="{83409A9B-0DE0-41BB-9061-4A5F55D2A3B6}"/>
              </a:ext>
            </a:extLst>
          </p:cNvPr>
          <p:cNvGraphicFramePr>
            <a:graphicFrameLocks noGrp="1"/>
          </p:cNvGraphicFramePr>
          <p:nvPr>
            <p:ph idx="1"/>
            <p:extLst>
              <p:ext uri="{D42A27DB-BD31-4B8C-83A1-F6EECF244321}">
                <p14:modId xmlns:p14="http://schemas.microsoft.com/office/powerpoint/2010/main" val="11825891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9541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6CA178-9AE8-4878-AE1B-20C340B19B08}"/>
              </a:ext>
            </a:extLst>
          </p:cNvPr>
          <p:cNvSpPr>
            <a:spLocks noGrp="1"/>
          </p:cNvSpPr>
          <p:nvPr>
            <p:ph type="title"/>
          </p:nvPr>
        </p:nvSpPr>
        <p:spPr>
          <a:xfrm>
            <a:off x="180754" y="1412488"/>
            <a:ext cx="3878296" cy="4363844"/>
          </a:xfrm>
        </p:spPr>
        <p:txBody>
          <a:bodyPr anchor="t">
            <a:normAutofit/>
          </a:bodyPr>
          <a:lstStyle/>
          <a:p>
            <a:pPr algn="ctr"/>
            <a:r>
              <a:rPr lang="en-US" sz="8800" b="1" dirty="0">
                <a:solidFill>
                  <a:schemeClr val="bg1"/>
                </a:solidFill>
              </a:rPr>
              <a:t>THANK YOU!</a:t>
            </a:r>
            <a:br>
              <a:rPr lang="en-US" sz="4000" dirty="0">
                <a:solidFill>
                  <a:srgbClr val="FFFFFF"/>
                </a:solidFill>
              </a:rPr>
            </a:br>
            <a:br>
              <a:rPr lang="en-US" sz="4000" dirty="0">
                <a:solidFill>
                  <a:srgbClr val="FFFFFF"/>
                </a:solidFill>
              </a:rPr>
            </a:br>
            <a:endParaRPr lang="en-US" sz="4000" b="1" dirty="0">
              <a:solidFill>
                <a:srgbClr val="FFFFFF"/>
              </a:solidFill>
            </a:endParaRPr>
          </a:p>
        </p:txBody>
      </p:sp>
      <p:sp>
        <p:nvSpPr>
          <p:cNvPr id="3" name="Content Placeholder 2">
            <a:extLst>
              <a:ext uri="{FF2B5EF4-FFF2-40B4-BE49-F238E27FC236}">
                <a16:creationId xmlns:a16="http://schemas.microsoft.com/office/drawing/2014/main" id="{5A220815-FEFD-4F20-A38E-FBA3A88768DE}"/>
              </a:ext>
            </a:extLst>
          </p:cNvPr>
          <p:cNvSpPr>
            <a:spLocks noGrp="1"/>
          </p:cNvSpPr>
          <p:nvPr>
            <p:ph sz="half" idx="1"/>
          </p:nvPr>
        </p:nvSpPr>
        <p:spPr>
          <a:xfrm>
            <a:off x="4380782" y="928313"/>
            <a:ext cx="3427283" cy="5680892"/>
          </a:xfrm>
        </p:spPr>
        <p:txBody>
          <a:bodyPr vert="horz" lIns="91440" tIns="45720" rIns="91440" bIns="45720" rtlCol="0">
            <a:normAutofit fontScale="70000" lnSpcReduction="20000"/>
          </a:bodyPr>
          <a:lstStyle/>
          <a:p>
            <a:r>
              <a:rPr lang="en-US" sz="2900" dirty="0"/>
              <a:t>Dr. Jennifer Bunn </a:t>
            </a:r>
          </a:p>
          <a:p>
            <a:pPr lvl="1"/>
            <a:r>
              <a:rPr lang="en-US" sz="2300" dirty="0"/>
              <a:t>Sam Houston State University</a:t>
            </a:r>
          </a:p>
          <a:p>
            <a:r>
              <a:rPr lang="en-US" sz="2900" dirty="0"/>
              <a:t>Olivia Sisson </a:t>
            </a:r>
          </a:p>
          <a:p>
            <a:r>
              <a:rPr lang="en-US" sz="2900" dirty="0"/>
              <a:t>Brynn Hudgins</a:t>
            </a:r>
          </a:p>
          <a:p>
            <a:r>
              <a:rPr lang="en-US" sz="2900" dirty="0"/>
              <a:t>Kattie Alphin </a:t>
            </a:r>
          </a:p>
          <a:p>
            <a:r>
              <a:rPr lang="en-US" sz="2900" dirty="0"/>
              <a:t>Dalton Garner </a:t>
            </a:r>
          </a:p>
          <a:p>
            <a:r>
              <a:rPr lang="en-US" sz="2900" dirty="0"/>
              <a:t>Camden Johnston </a:t>
            </a:r>
          </a:p>
          <a:p>
            <a:r>
              <a:rPr lang="en-US" sz="2900" dirty="0"/>
              <a:t>Justin Clark</a:t>
            </a:r>
          </a:p>
          <a:p>
            <a:r>
              <a:rPr lang="en-US" sz="2900" dirty="0">
                <a:cs typeface="Calibri"/>
              </a:rPr>
              <a:t>Megan Frick</a:t>
            </a:r>
            <a:endParaRPr lang="en-US" sz="2900" dirty="0"/>
          </a:p>
          <a:p>
            <a:r>
              <a:rPr lang="en-US" sz="2900" dirty="0">
                <a:cs typeface="Calibri"/>
              </a:rPr>
              <a:t>Matt Hamlet</a:t>
            </a:r>
          </a:p>
          <a:p>
            <a:r>
              <a:rPr lang="en-US" sz="2900" dirty="0">
                <a:ea typeface="+mn-lt"/>
                <a:cs typeface="+mn-lt"/>
              </a:rPr>
              <a:t>Jenna Carter</a:t>
            </a:r>
          </a:p>
          <a:p>
            <a:r>
              <a:rPr lang="en-US" sz="2900" dirty="0">
                <a:ea typeface="+mn-lt"/>
                <a:cs typeface="+mn-lt"/>
              </a:rPr>
              <a:t>Libby Bynum</a:t>
            </a:r>
          </a:p>
          <a:p>
            <a:r>
              <a:rPr lang="en-US" sz="2900" dirty="0">
                <a:ea typeface="+mn-lt"/>
                <a:cs typeface="+mn-lt"/>
              </a:rPr>
              <a:t>Charli Rosenberg</a:t>
            </a:r>
          </a:p>
          <a:p>
            <a:r>
              <a:rPr lang="en-US" sz="2900" dirty="0">
                <a:ea typeface="+mn-lt"/>
                <a:cs typeface="+mn-lt"/>
              </a:rPr>
              <a:t>Andrew Thornton</a:t>
            </a:r>
          </a:p>
          <a:p>
            <a:r>
              <a:rPr lang="en-US" sz="2900" dirty="0">
                <a:cs typeface="Calibri"/>
              </a:rPr>
              <a:t>Brianna Robinson</a:t>
            </a:r>
          </a:p>
          <a:p>
            <a:r>
              <a:rPr lang="en-US" sz="2900" dirty="0">
                <a:cs typeface="Calibri"/>
              </a:rPr>
              <a:t>Austin Calhoun</a:t>
            </a:r>
          </a:p>
          <a:p>
            <a:r>
              <a:rPr lang="en-US" sz="2900" dirty="0">
                <a:cs typeface="Calibri"/>
              </a:rPr>
              <a:t>Monseratt Andrade</a:t>
            </a:r>
            <a:endParaRPr lang="en-US" sz="2900" dirty="0"/>
          </a:p>
          <a:p>
            <a:endParaRPr lang="en-US" sz="2000" dirty="0"/>
          </a:p>
        </p:txBody>
      </p:sp>
      <p:cxnSp>
        <p:nvCxnSpPr>
          <p:cNvPr id="15" name="Straight Connector 14">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2D9BF06-89CF-4513-8C5C-90FACC3EEBC9}"/>
              </a:ext>
            </a:extLst>
          </p:cNvPr>
          <p:cNvSpPr>
            <a:spLocks noGrp="1"/>
          </p:cNvSpPr>
          <p:nvPr>
            <p:ph sz="half" idx="2"/>
          </p:nvPr>
        </p:nvSpPr>
        <p:spPr>
          <a:xfrm>
            <a:off x="8451678" y="943074"/>
            <a:ext cx="3197701" cy="5248719"/>
          </a:xfrm>
        </p:spPr>
        <p:txBody>
          <a:bodyPr vert="horz" lIns="91440" tIns="45720" rIns="91440" bIns="45720" rtlCol="0" anchor="t">
            <a:noAutofit/>
          </a:bodyPr>
          <a:lstStyle/>
          <a:p>
            <a:pPr>
              <a:lnSpc>
                <a:spcPct val="70000"/>
              </a:lnSpc>
            </a:pPr>
            <a:r>
              <a:rPr lang="en-US" sz="2000" dirty="0"/>
              <a:t>Abby Cooley</a:t>
            </a:r>
          </a:p>
          <a:p>
            <a:pPr>
              <a:lnSpc>
                <a:spcPct val="70000"/>
              </a:lnSpc>
            </a:pPr>
            <a:r>
              <a:rPr lang="en-US" sz="2000" dirty="0"/>
              <a:t>Sarah Grace</a:t>
            </a:r>
          </a:p>
          <a:p>
            <a:pPr>
              <a:lnSpc>
                <a:spcPct val="70000"/>
              </a:lnSpc>
            </a:pPr>
            <a:r>
              <a:rPr lang="en-US" sz="2000" dirty="0"/>
              <a:t>Allison Peele</a:t>
            </a:r>
          </a:p>
          <a:p>
            <a:pPr>
              <a:lnSpc>
                <a:spcPct val="70000"/>
              </a:lnSpc>
            </a:pPr>
            <a:r>
              <a:rPr lang="en-US" sz="2000" dirty="0"/>
              <a:t>Alyson Kidd</a:t>
            </a:r>
          </a:p>
          <a:p>
            <a:pPr>
              <a:lnSpc>
                <a:spcPct val="70000"/>
              </a:lnSpc>
            </a:pPr>
            <a:r>
              <a:rPr lang="en-US" sz="2000" dirty="0"/>
              <a:t>Emma Carew</a:t>
            </a:r>
          </a:p>
          <a:p>
            <a:pPr>
              <a:lnSpc>
                <a:spcPct val="70000"/>
              </a:lnSpc>
            </a:pPr>
            <a:r>
              <a:rPr lang="en-US" sz="2000" dirty="0"/>
              <a:t>Elaine Smith</a:t>
            </a:r>
          </a:p>
          <a:p>
            <a:pPr>
              <a:lnSpc>
                <a:spcPct val="70000"/>
              </a:lnSpc>
            </a:pPr>
            <a:r>
              <a:rPr lang="en-US" sz="2000" dirty="0"/>
              <a:t>Shania Roehrich</a:t>
            </a:r>
          </a:p>
          <a:p>
            <a:pPr>
              <a:lnSpc>
                <a:spcPct val="70000"/>
              </a:lnSpc>
            </a:pPr>
            <a:r>
              <a:rPr lang="en-US" sz="2000" dirty="0"/>
              <a:t>Jordan Riggs</a:t>
            </a:r>
          </a:p>
          <a:p>
            <a:pPr>
              <a:lnSpc>
                <a:spcPct val="70000"/>
              </a:lnSpc>
            </a:pPr>
            <a:r>
              <a:rPr lang="en-US" sz="2000" dirty="0"/>
              <a:t>Lio Sevelio</a:t>
            </a:r>
          </a:p>
          <a:p>
            <a:pPr>
              <a:lnSpc>
                <a:spcPct val="70000"/>
              </a:lnSpc>
            </a:pPr>
            <a:r>
              <a:rPr lang="en-US" sz="2000" dirty="0"/>
              <a:t>Diana Guerrero-</a:t>
            </a:r>
            <a:r>
              <a:rPr lang="en-US" sz="2000" dirty="0" err="1"/>
              <a:t>Neito</a:t>
            </a:r>
            <a:endParaRPr lang="en-US" sz="2000" dirty="0"/>
          </a:p>
          <a:p>
            <a:pPr>
              <a:lnSpc>
                <a:spcPct val="70000"/>
              </a:lnSpc>
            </a:pPr>
            <a:r>
              <a:rPr lang="en-US" sz="2000" dirty="0"/>
              <a:t>Arianna Hunsucker</a:t>
            </a:r>
          </a:p>
          <a:p>
            <a:pPr>
              <a:lnSpc>
                <a:spcPct val="70000"/>
              </a:lnSpc>
            </a:pPr>
            <a:r>
              <a:rPr lang="en-US" sz="2000" dirty="0"/>
              <a:t>Sara Honeycutt</a:t>
            </a:r>
          </a:p>
          <a:p>
            <a:pPr>
              <a:lnSpc>
                <a:spcPct val="70000"/>
              </a:lnSpc>
            </a:pPr>
            <a:r>
              <a:rPr lang="en-US" sz="2000" dirty="0"/>
              <a:t>Ella Coleman</a:t>
            </a:r>
          </a:p>
          <a:p>
            <a:pPr>
              <a:lnSpc>
                <a:spcPct val="70000"/>
              </a:lnSpc>
            </a:pPr>
            <a:r>
              <a:rPr lang="en-US" sz="2000" dirty="0"/>
              <a:t>Levi Chamberlain</a:t>
            </a:r>
          </a:p>
          <a:p>
            <a:pPr>
              <a:lnSpc>
                <a:spcPct val="70000"/>
              </a:lnSpc>
            </a:pPr>
            <a:r>
              <a:rPr lang="en-US" sz="2000" dirty="0"/>
              <a:t>Taylor Gery</a:t>
            </a:r>
          </a:p>
          <a:p>
            <a:pPr>
              <a:lnSpc>
                <a:spcPct val="70000"/>
              </a:lnSpc>
            </a:pPr>
            <a:r>
              <a:rPr lang="en-US" sz="2000" dirty="0"/>
              <a:t>Cecilia Pasquarella </a:t>
            </a:r>
          </a:p>
          <a:p>
            <a:pPr>
              <a:lnSpc>
                <a:spcPct val="70000"/>
              </a:lnSpc>
            </a:pPr>
            <a:r>
              <a:rPr lang="en-US" sz="2000" dirty="0"/>
              <a:t>Carson Pina</a:t>
            </a:r>
          </a:p>
        </p:txBody>
      </p:sp>
      <p:pic>
        <p:nvPicPr>
          <p:cNvPr id="1026" name="Picture 2" descr="Campbell Women's Lacrosse">
            <a:extLst>
              <a:ext uri="{FF2B5EF4-FFF2-40B4-BE49-F238E27FC236}">
                <a16:creationId xmlns:a16="http://schemas.microsoft.com/office/drawing/2014/main" id="{3B25FF7D-29B0-65F2-A0A3-6943A5C33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689" y="4373949"/>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94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Google Shape;182;gfc226dfc67_0_24">
            <a:extLst>
              <a:ext uri="{FF2B5EF4-FFF2-40B4-BE49-F238E27FC236}">
                <a16:creationId xmlns:a16="http://schemas.microsoft.com/office/drawing/2014/main" id="{BD6C0B4D-1215-4C73-B55C-4A705AA94766}"/>
              </a:ext>
            </a:extLst>
          </p:cNvPr>
          <p:cNvPicPr preferRelativeResize="0">
            <a:picLocks noGrp="1" noChangeAspect="1" noChangeArrowheads="1"/>
          </p:cNvPicPr>
          <p:nvPr/>
        </p:nvPicPr>
        <p:blipFill>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t="22755" b="419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96CA178-9AE8-4878-AE1B-20C340B19B08}"/>
              </a:ext>
            </a:extLst>
          </p:cNvPr>
          <p:cNvSpPr>
            <a:spLocks noGrp="1"/>
          </p:cNvSpPr>
          <p:nvPr>
            <p:ph type="title"/>
          </p:nvPr>
        </p:nvSpPr>
        <p:spPr>
          <a:xfrm>
            <a:off x="838200" y="365125"/>
            <a:ext cx="10515600" cy="1325563"/>
          </a:xfrm>
        </p:spPr>
        <p:txBody>
          <a:bodyPr>
            <a:normAutofit/>
          </a:bodyPr>
          <a:lstStyle/>
          <a:p>
            <a:r>
              <a:rPr lang="en-US" b="1"/>
              <a:t>Research funding in part by: </a:t>
            </a:r>
          </a:p>
        </p:txBody>
      </p:sp>
      <p:graphicFrame>
        <p:nvGraphicFramePr>
          <p:cNvPr id="10" name="Diagram 9">
            <a:extLst>
              <a:ext uri="{FF2B5EF4-FFF2-40B4-BE49-F238E27FC236}">
                <a16:creationId xmlns:a16="http://schemas.microsoft.com/office/drawing/2014/main" id="{A776A8BA-3C17-E855-62A9-DCAF0F653A1D}"/>
              </a:ext>
            </a:extLst>
          </p:cNvPr>
          <p:cNvGraphicFramePr/>
          <p:nvPr>
            <p:extLst>
              <p:ext uri="{D42A27DB-BD31-4B8C-83A1-F6EECF244321}">
                <p14:modId xmlns:p14="http://schemas.microsoft.com/office/powerpoint/2010/main" val="32274933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428406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FF16-E485-4DD1-9394-CCF32E2D9372}"/>
              </a:ext>
            </a:extLst>
          </p:cNvPr>
          <p:cNvSpPr>
            <a:spLocks noGrp="1"/>
          </p:cNvSpPr>
          <p:nvPr>
            <p:ph type="title"/>
          </p:nvPr>
        </p:nvSpPr>
        <p:spPr/>
        <p:txBody>
          <a:bodyPr/>
          <a:lstStyle/>
          <a:p>
            <a:r>
              <a:rPr lang="en-US" dirty="0"/>
              <a:t>Athlete Monitoring</a:t>
            </a:r>
          </a:p>
        </p:txBody>
      </p:sp>
      <p:graphicFrame>
        <p:nvGraphicFramePr>
          <p:cNvPr id="4" name="Content Placeholder 3">
            <a:extLst>
              <a:ext uri="{FF2B5EF4-FFF2-40B4-BE49-F238E27FC236}">
                <a16:creationId xmlns:a16="http://schemas.microsoft.com/office/drawing/2014/main" id="{65903B10-6FC0-45CC-BB8B-4D976006E10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hought Bubble: Cloud 4">
            <a:extLst>
              <a:ext uri="{FF2B5EF4-FFF2-40B4-BE49-F238E27FC236}">
                <a16:creationId xmlns:a16="http://schemas.microsoft.com/office/drawing/2014/main" id="{8843DC90-532F-44F2-8D58-71C736EFBA22}"/>
              </a:ext>
            </a:extLst>
          </p:cNvPr>
          <p:cNvSpPr/>
          <p:nvPr/>
        </p:nvSpPr>
        <p:spPr>
          <a:xfrm>
            <a:off x="383177" y="1628502"/>
            <a:ext cx="1950720" cy="1027611"/>
          </a:xfrm>
          <a:prstGeom prst="cloudCallout">
            <a:avLst>
              <a:gd name="adj1" fmla="val 33820"/>
              <a:gd name="adj2" fmla="val 6406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Work from the field</a:t>
            </a:r>
          </a:p>
        </p:txBody>
      </p:sp>
      <p:sp>
        <p:nvSpPr>
          <p:cNvPr id="6" name="Thought Bubble: Cloud 5">
            <a:extLst>
              <a:ext uri="{FF2B5EF4-FFF2-40B4-BE49-F238E27FC236}">
                <a16:creationId xmlns:a16="http://schemas.microsoft.com/office/drawing/2014/main" id="{EC35CA13-E587-4D30-98A6-A33AC63351DE}"/>
              </a:ext>
            </a:extLst>
          </p:cNvPr>
          <p:cNvSpPr/>
          <p:nvPr/>
        </p:nvSpPr>
        <p:spPr>
          <a:xfrm>
            <a:off x="3213463" y="5403667"/>
            <a:ext cx="2503714" cy="1336767"/>
          </a:xfrm>
          <a:prstGeom prst="cloudCallout">
            <a:avLst>
              <a:gd name="adj1" fmla="val 52717"/>
              <a:gd name="adj2" fmla="val -660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More than “how you feel”</a:t>
            </a:r>
          </a:p>
        </p:txBody>
      </p:sp>
      <p:sp>
        <p:nvSpPr>
          <p:cNvPr id="7" name="Thought Bubble: Cloud 6">
            <a:extLst>
              <a:ext uri="{FF2B5EF4-FFF2-40B4-BE49-F238E27FC236}">
                <a16:creationId xmlns:a16="http://schemas.microsoft.com/office/drawing/2014/main" id="{78617DC0-3814-44F7-A887-1CE17CFE0070}"/>
              </a:ext>
            </a:extLst>
          </p:cNvPr>
          <p:cNvSpPr/>
          <p:nvPr/>
        </p:nvSpPr>
        <p:spPr>
          <a:xfrm>
            <a:off x="6897189" y="393111"/>
            <a:ext cx="3230880" cy="2055223"/>
          </a:xfrm>
          <a:prstGeom prst="cloudCallout">
            <a:avLst>
              <a:gd name="adj1" fmla="val 36462"/>
              <a:gd name="adj2" fmla="val 6875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Better training</a:t>
            </a:r>
          </a:p>
          <a:p>
            <a:pPr algn="ctr"/>
            <a:r>
              <a:rPr lang="en-US" b="1" dirty="0">
                <a:solidFill>
                  <a:schemeClr val="tx1"/>
                </a:solidFill>
              </a:rPr>
              <a:t>Reduce injury risk</a:t>
            </a:r>
          </a:p>
          <a:p>
            <a:pPr algn="ctr"/>
            <a:r>
              <a:rPr lang="en-US" b="1" dirty="0">
                <a:solidFill>
                  <a:schemeClr val="tx1"/>
                </a:solidFill>
              </a:rPr>
              <a:t>Return to play</a:t>
            </a:r>
          </a:p>
          <a:p>
            <a:pPr algn="ctr"/>
            <a:r>
              <a:rPr lang="en-US" b="1" dirty="0">
                <a:solidFill>
                  <a:schemeClr val="tx1"/>
                </a:solidFill>
              </a:rPr>
              <a:t>Manage workload</a:t>
            </a:r>
          </a:p>
        </p:txBody>
      </p:sp>
    </p:spTree>
    <p:extLst>
      <p:ext uri="{BB962C8B-B14F-4D97-AF65-F5344CB8AC3E}">
        <p14:creationId xmlns:p14="http://schemas.microsoft.com/office/powerpoint/2010/main" val="285099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B296C0-1578-A542-26B9-027B7A2E4073}"/>
              </a:ext>
            </a:extLst>
          </p:cNvPr>
          <p:cNvSpPr>
            <a:spLocks noGrp="1"/>
          </p:cNvSpPr>
          <p:nvPr>
            <p:ph type="title"/>
          </p:nvPr>
        </p:nvSpPr>
        <p:spPr>
          <a:xfrm>
            <a:off x="572493" y="238539"/>
            <a:ext cx="11018520" cy="1434415"/>
          </a:xfrm>
        </p:spPr>
        <p:txBody>
          <a:bodyPr anchor="b">
            <a:normAutofit/>
          </a:bodyPr>
          <a:lstStyle/>
          <a:p>
            <a:r>
              <a:rPr lang="en-US" sz="5400" dirty="0"/>
              <a:t>Objective Data: Microtechnology </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49F94E-3E7D-1CC1-08CF-C8C062BD1BD2}"/>
              </a:ext>
            </a:extLst>
          </p:cNvPr>
          <p:cNvSpPr>
            <a:spLocks noGrp="1"/>
          </p:cNvSpPr>
          <p:nvPr>
            <p:ph idx="1"/>
          </p:nvPr>
        </p:nvSpPr>
        <p:spPr>
          <a:xfrm>
            <a:off x="572493" y="2071316"/>
            <a:ext cx="6713552" cy="4119172"/>
          </a:xfrm>
        </p:spPr>
        <p:txBody>
          <a:bodyPr anchor="t">
            <a:normAutofit/>
          </a:bodyPr>
          <a:lstStyle/>
          <a:p>
            <a:r>
              <a:rPr lang="en-US" sz="3200" dirty="0">
                <a:latin typeface="Calibri" panose="020F0502020204030204"/>
              </a:rPr>
              <a:t>Sport microtechnology companies measure variables through global positioning systems (GPS), accelerometry, &amp; heart rate </a:t>
            </a:r>
          </a:p>
          <a:p>
            <a:r>
              <a:rPr lang="en-US" sz="3200" dirty="0">
                <a:latin typeface="Calibri" panose="020F0502020204030204"/>
              </a:rPr>
              <a:t>They have created an “all-in-one” variable (</a:t>
            </a:r>
            <a:r>
              <a:rPr lang="en-US" sz="3200" dirty="0" err="1">
                <a:latin typeface="Calibri" panose="020F0502020204030204"/>
              </a:rPr>
              <a:t>A1M</a:t>
            </a:r>
            <a:r>
              <a:rPr lang="en-US" sz="3200" dirty="0">
                <a:latin typeface="Calibri" panose="020F0502020204030204"/>
              </a:rPr>
              <a:t>) to provide a composite score for external load</a:t>
            </a:r>
          </a:p>
          <a:p>
            <a:r>
              <a:rPr lang="en-US" sz="3200" dirty="0">
                <a:latin typeface="Calibri" panose="020F0502020204030204"/>
              </a:rPr>
              <a:t>VX Sport – Athlete Load (AL) </a:t>
            </a:r>
          </a:p>
          <a:p>
            <a:pPr lvl="1"/>
            <a:endParaRPr lang="en-US" sz="2200" dirty="0">
              <a:latin typeface="Calibri" panose="020F0502020204030204"/>
            </a:endParaRPr>
          </a:p>
          <a:p>
            <a:endParaRPr lang="en-US" sz="2200" dirty="0"/>
          </a:p>
        </p:txBody>
      </p:sp>
      <p:pic>
        <p:nvPicPr>
          <p:cNvPr id="5" name="Picture 4">
            <a:extLst>
              <a:ext uri="{FF2B5EF4-FFF2-40B4-BE49-F238E27FC236}">
                <a16:creationId xmlns:a16="http://schemas.microsoft.com/office/drawing/2014/main" id="{30D3022D-FDDF-E25F-6309-4EE3488DAD03}"/>
              </a:ext>
            </a:extLst>
          </p:cNvPr>
          <p:cNvPicPr>
            <a:picLocks noChangeAspect="1"/>
          </p:cNvPicPr>
          <p:nvPr/>
        </p:nvPicPr>
        <p:blipFill rotWithShape="1">
          <a:blip r:embed="rId3"/>
          <a:srcRect l="14466" r="2319" b="3"/>
          <a:stretch/>
        </p:blipFill>
        <p:spPr>
          <a:xfrm>
            <a:off x="7675658" y="2093976"/>
            <a:ext cx="3941064" cy="4096512"/>
          </a:xfrm>
          <a:prstGeom prst="rect">
            <a:avLst/>
          </a:prstGeom>
        </p:spPr>
      </p:pic>
    </p:spTree>
    <p:extLst>
      <p:ext uri="{BB962C8B-B14F-4D97-AF65-F5344CB8AC3E}">
        <p14:creationId xmlns:p14="http://schemas.microsoft.com/office/powerpoint/2010/main" val="2932668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E03CC7-3A1D-4FC8-9AB1-606EB1624ED1}"/>
              </a:ext>
            </a:extLst>
          </p:cNvPr>
          <p:cNvSpPr>
            <a:spLocks noGrp="1"/>
          </p:cNvSpPr>
          <p:nvPr>
            <p:ph type="title"/>
          </p:nvPr>
        </p:nvSpPr>
        <p:spPr>
          <a:xfrm>
            <a:off x="586478" y="1683756"/>
            <a:ext cx="3115265" cy="2396359"/>
          </a:xfrm>
        </p:spPr>
        <p:txBody>
          <a:bodyPr anchor="b">
            <a:normAutofit/>
          </a:bodyPr>
          <a:lstStyle/>
          <a:p>
            <a:pPr algn="ctr"/>
            <a:r>
              <a:rPr lang="en-US" sz="4000" dirty="0">
                <a:solidFill>
                  <a:srgbClr val="FFFFFF"/>
                </a:solidFill>
              </a:rPr>
              <a:t>Athlete Training Load: The Big 5 Metrics</a:t>
            </a:r>
          </a:p>
        </p:txBody>
      </p:sp>
      <p:graphicFrame>
        <p:nvGraphicFramePr>
          <p:cNvPr id="42" name="Content Placeholder 2">
            <a:extLst>
              <a:ext uri="{FF2B5EF4-FFF2-40B4-BE49-F238E27FC236}">
                <a16:creationId xmlns:a16="http://schemas.microsoft.com/office/drawing/2014/main" id="{9E22BA4F-A88F-44B1-BCF4-DB56E0CB769B}"/>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06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6A1A2-262D-ECBD-D4DA-CB351AAB7200}"/>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2419056" y="0"/>
            <a:ext cx="4380017" cy="6964218"/>
          </a:xfrm>
          <a:prstGeom prst="rect">
            <a:avLst/>
          </a:prstGeom>
        </p:spPr>
      </p:pic>
      <p:pic>
        <p:nvPicPr>
          <p:cNvPr id="5" name="Picture 4">
            <a:extLst>
              <a:ext uri="{FF2B5EF4-FFF2-40B4-BE49-F238E27FC236}">
                <a16:creationId xmlns:a16="http://schemas.microsoft.com/office/drawing/2014/main" id="{7D3738F9-9E2D-E745-1797-D01A27DE4B3B}"/>
              </a:ext>
            </a:extLst>
          </p:cNvPr>
          <p:cNvPicPr>
            <a:picLocks noChangeAspect="1"/>
          </p:cNvPicPr>
          <p:nvPr/>
        </p:nvPicPr>
        <p:blipFill>
          <a:blip r:embed="rId5"/>
          <a:stretch>
            <a:fillRect/>
          </a:stretch>
        </p:blipFill>
        <p:spPr>
          <a:xfrm>
            <a:off x="4143022" y="1611669"/>
            <a:ext cx="7106462" cy="4881206"/>
          </a:xfrm>
          <a:prstGeom prst="rect">
            <a:avLst/>
          </a:prstGeom>
        </p:spPr>
      </p:pic>
      <p:sp>
        <p:nvSpPr>
          <p:cNvPr id="2" name="Title 1">
            <a:extLst>
              <a:ext uri="{FF2B5EF4-FFF2-40B4-BE49-F238E27FC236}">
                <a16:creationId xmlns:a16="http://schemas.microsoft.com/office/drawing/2014/main" id="{CC44FC5F-D513-4088-0F1B-97C1E4921724}"/>
              </a:ext>
            </a:extLst>
          </p:cNvPr>
          <p:cNvSpPr>
            <a:spLocks noGrp="1"/>
          </p:cNvSpPr>
          <p:nvPr>
            <p:ph type="title"/>
          </p:nvPr>
        </p:nvSpPr>
        <p:spPr>
          <a:xfrm>
            <a:off x="1536031" y="283311"/>
            <a:ext cx="10515600" cy="1325563"/>
          </a:xfrm>
          <a:solidFill>
            <a:schemeClr val="bg1"/>
          </a:solidFill>
        </p:spPr>
        <p:txBody>
          <a:bodyPr>
            <a:normAutofit fontScale="90000"/>
          </a:bodyPr>
          <a:lstStyle/>
          <a:p>
            <a:r>
              <a:rPr lang="en-US" sz="4400" dirty="0"/>
              <a:t>Evaluation of Athlete Load &amp; Relationship Between Equation Variables in Division I Women’s Lacrosse</a:t>
            </a:r>
            <a:endParaRPr lang="en-US" dirty="0"/>
          </a:p>
        </p:txBody>
      </p:sp>
      <p:sp>
        <p:nvSpPr>
          <p:cNvPr id="8" name="TextBox 7">
            <a:extLst>
              <a:ext uri="{FF2B5EF4-FFF2-40B4-BE49-F238E27FC236}">
                <a16:creationId xmlns:a16="http://schemas.microsoft.com/office/drawing/2014/main" id="{7D083DCE-BE91-D2D1-59C5-38100FD5DB10}"/>
              </a:ext>
            </a:extLst>
          </p:cNvPr>
          <p:cNvSpPr txBox="1"/>
          <p:nvPr/>
        </p:nvSpPr>
        <p:spPr>
          <a:xfrm>
            <a:off x="9735239" y="6430757"/>
            <a:ext cx="3977090" cy="369332"/>
          </a:xfrm>
          <a:prstGeom prst="rect">
            <a:avLst/>
          </a:prstGeom>
          <a:noFill/>
        </p:spPr>
        <p:txBody>
          <a:bodyPr wrap="square" rtlCol="0">
            <a:spAutoFit/>
          </a:bodyPr>
          <a:lstStyle/>
          <a:p>
            <a:r>
              <a:rPr lang="en-US" dirty="0"/>
              <a:t>Thornton &amp; Bunn (2023)</a:t>
            </a:r>
          </a:p>
        </p:txBody>
      </p:sp>
    </p:spTree>
    <p:extLst>
      <p:ext uri="{BB962C8B-B14F-4D97-AF65-F5344CB8AC3E}">
        <p14:creationId xmlns:p14="http://schemas.microsoft.com/office/powerpoint/2010/main" val="12151935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3607</TotalTime>
  <Words>3255</Words>
  <Application>Microsoft Office PowerPoint</Application>
  <PresentationFormat>Widescreen</PresentationFormat>
  <Paragraphs>405</Paragraphs>
  <Slides>22</Slides>
  <Notes>20</Notes>
  <HiddenSlides>4</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ＭＳ Ｐゴシック</vt:lpstr>
      <vt:lpstr>-apple-system</vt:lpstr>
      <vt:lpstr>Arial</vt:lpstr>
      <vt:lpstr>Arial Narrow</vt:lpstr>
      <vt:lpstr>Calibri</vt:lpstr>
      <vt:lpstr>Calibri Light</vt:lpstr>
      <vt:lpstr>NexusSerif</vt:lpstr>
      <vt:lpstr>Roboto</vt:lpstr>
      <vt:lpstr>Times New Roman</vt:lpstr>
      <vt:lpstr>TimesNewRomanPSMT</vt:lpstr>
      <vt:lpstr>Verdana</vt:lpstr>
      <vt:lpstr>office theme</vt:lpstr>
      <vt:lpstr>1_Office Theme</vt:lpstr>
      <vt:lpstr>Physical &amp; psychological factors affecting the female collegiate lacrosse athlete &amp; performance  </vt:lpstr>
      <vt:lpstr>Purpose</vt:lpstr>
      <vt:lpstr>Why this population?</vt:lpstr>
      <vt:lpstr>THANK YOU!  </vt:lpstr>
      <vt:lpstr>Research funding in part by: </vt:lpstr>
      <vt:lpstr>Athlete Monitoring</vt:lpstr>
      <vt:lpstr>Objective Data: Microtechnology </vt:lpstr>
      <vt:lpstr>Athlete Training Load: The Big 5 Metrics</vt:lpstr>
      <vt:lpstr>Evaluation of Athlete Load &amp; Relationship Between Equation Variables in Division I Women’s Lacrosse</vt:lpstr>
      <vt:lpstr>PowerPoint Presentation</vt:lpstr>
      <vt:lpstr>PowerPoint Presentation</vt:lpstr>
      <vt:lpstr>PowerPoint Presentation</vt:lpstr>
      <vt:lpstr>Subjective Data:  Daily Wellness Survey</vt:lpstr>
      <vt:lpstr>PowerPoint Presentation</vt:lpstr>
      <vt:lpstr>What about Wellness?</vt:lpstr>
      <vt:lpstr>Chronotype &amp; Sleep (Grace et al., 2023)</vt:lpstr>
      <vt:lpstr>Psychological Hardiness (Cooley et al., 2023)</vt:lpstr>
      <vt:lpstr>Wellness Following Wins &amp; Losses Based on Psychological Hardiness in Division I Women’s Lacrosse (Cooley et al., 2023)</vt:lpstr>
      <vt:lpstr>Psych hardiness</vt:lpstr>
      <vt:lpstr>PowerPoint Presentation</vt:lpstr>
      <vt:lpstr>Help Coaches Plan Effective Practices &amp; Manage Training Loads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Parker</dc:creator>
  <cp:lastModifiedBy>Taxakis, Brooke</cp:lastModifiedBy>
  <cp:revision>728</cp:revision>
  <cp:lastPrinted>2023-09-21T20:15:35Z</cp:lastPrinted>
  <dcterms:created xsi:type="dcterms:W3CDTF">2013-07-15T20:26:40Z</dcterms:created>
  <dcterms:modified xsi:type="dcterms:W3CDTF">2025-02-17T14:18:24Z</dcterms:modified>
</cp:coreProperties>
</file>